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10058400" cx="18288000"/>
  <p:notesSz cx="6858000" cy="9144000"/>
  <p:embeddedFontLst>
    <p:embeddedFont>
      <p:font typeface="Space Mono"/>
      <p:regular r:id="rId19"/>
      <p:bold r:id="rId20"/>
      <p:italic r:id="rId21"/>
      <p:boldItalic r:id="rId22"/>
    </p:embeddedFont>
    <p:embeddedFont>
      <p:font typeface="Rubik Light"/>
      <p:regular r:id="rId23"/>
      <p:bold r:id="rId24"/>
      <p:italic r:id="rId25"/>
      <p:boldItalic r:id="rId26"/>
    </p:embeddedFont>
    <p:embeddedFont>
      <p:font typeface="Inter"/>
      <p:regular r:id="rId27"/>
      <p:bold r:id="rId28"/>
    </p:embeddedFont>
    <p:embeddedFont>
      <p:font typeface="Rubik SemiBold"/>
      <p:regular r:id="rId29"/>
      <p:bold r:id="rId30"/>
      <p:italic r:id="rId31"/>
      <p:boldItalic r:id="rId32"/>
    </p:embeddedFont>
    <p:embeddedFont>
      <p:font typeface="Space Grotesk SemiBold"/>
      <p:regular r:id="rId33"/>
      <p:bold r:id="rId34"/>
    </p:embeddedFont>
    <p:embeddedFont>
      <p:font typeface="Roboto Mono"/>
      <p:regular r:id="rId35"/>
      <p:bold r:id="rId36"/>
      <p:italic r:id="rId37"/>
      <p:boldItalic r:id="rId38"/>
    </p:embeddedFont>
    <p:embeddedFont>
      <p:font typeface="Space Grotesk"/>
      <p:regular r:id="rId39"/>
      <p:bold r:id="rId40"/>
    </p:embeddedFont>
    <p:embeddedFont>
      <p:font typeface="Rubik Medium"/>
      <p:regular r:id="rId41"/>
      <p:bold r:id="rId42"/>
      <p:italic r:id="rId43"/>
      <p:boldItalic r:id="rId44"/>
    </p:embeddedFont>
    <p:embeddedFont>
      <p:font typeface="Roboto"/>
      <p:regular r:id="rId45"/>
      <p:bold r:id="rId46"/>
      <p:italic r:id="rId47"/>
      <p:boldItalic r:id="rId48"/>
    </p:embeddedFont>
    <p:embeddedFont>
      <p:font typeface="Space Grotesk Medium"/>
      <p:regular r:id="rId49"/>
      <p:bold r:id="rId50"/>
    </p:embeddedFont>
    <p:embeddedFont>
      <p:font typeface="Rubik"/>
      <p:regular r:id="rId51"/>
      <p:bold r:id="rId52"/>
      <p:italic r:id="rId53"/>
      <p:boldItalic r:id="rId54"/>
    </p:embeddedFont>
    <p:embeddedFont>
      <p:font typeface="Inter Medium"/>
      <p:regular r:id="rId55"/>
      <p:bold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paceGrotesk-bold.fntdata"/><Relationship Id="rId42" Type="http://schemas.openxmlformats.org/officeDocument/2006/relationships/font" Target="fonts/RubikMedium-bold.fntdata"/><Relationship Id="rId41" Type="http://schemas.openxmlformats.org/officeDocument/2006/relationships/font" Target="fonts/RubikMedium-regular.fntdata"/><Relationship Id="rId44" Type="http://schemas.openxmlformats.org/officeDocument/2006/relationships/font" Target="fonts/RubikMedium-boldItalic.fntdata"/><Relationship Id="rId43" Type="http://schemas.openxmlformats.org/officeDocument/2006/relationships/font" Target="fonts/RubikMedium-italic.fntdata"/><Relationship Id="rId46" Type="http://schemas.openxmlformats.org/officeDocument/2006/relationships/font" Target="fonts/Roboto-bold.fntdata"/><Relationship Id="rId45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Roboto-boldItalic.fntdata"/><Relationship Id="rId47" Type="http://schemas.openxmlformats.org/officeDocument/2006/relationships/font" Target="fonts/Roboto-italic.fntdata"/><Relationship Id="rId49" Type="http://schemas.openxmlformats.org/officeDocument/2006/relationships/font" Target="fonts/SpaceGroteskMedium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ubikSemiBold-italic.fntdata"/><Relationship Id="rId30" Type="http://schemas.openxmlformats.org/officeDocument/2006/relationships/font" Target="fonts/RubikSemiBold-bold.fntdata"/><Relationship Id="rId33" Type="http://schemas.openxmlformats.org/officeDocument/2006/relationships/font" Target="fonts/SpaceGroteskSemiBold-regular.fntdata"/><Relationship Id="rId32" Type="http://schemas.openxmlformats.org/officeDocument/2006/relationships/font" Target="fonts/RubikSemiBold-boldItalic.fntdata"/><Relationship Id="rId35" Type="http://schemas.openxmlformats.org/officeDocument/2006/relationships/font" Target="fonts/RobotoMono-regular.fntdata"/><Relationship Id="rId34" Type="http://schemas.openxmlformats.org/officeDocument/2006/relationships/font" Target="fonts/SpaceGroteskSemiBold-bold.fntdata"/><Relationship Id="rId37" Type="http://schemas.openxmlformats.org/officeDocument/2006/relationships/font" Target="fonts/RobotoMono-italic.fntdata"/><Relationship Id="rId36" Type="http://schemas.openxmlformats.org/officeDocument/2006/relationships/font" Target="fonts/RobotoMono-bold.fntdata"/><Relationship Id="rId39" Type="http://schemas.openxmlformats.org/officeDocument/2006/relationships/font" Target="fonts/SpaceGrotesk-regular.fntdata"/><Relationship Id="rId38" Type="http://schemas.openxmlformats.org/officeDocument/2006/relationships/font" Target="fonts/RobotoMono-boldItalic.fntdata"/><Relationship Id="rId20" Type="http://schemas.openxmlformats.org/officeDocument/2006/relationships/font" Target="fonts/SpaceMono-bold.fntdata"/><Relationship Id="rId22" Type="http://schemas.openxmlformats.org/officeDocument/2006/relationships/font" Target="fonts/SpaceMono-boldItalic.fntdata"/><Relationship Id="rId21" Type="http://schemas.openxmlformats.org/officeDocument/2006/relationships/font" Target="fonts/SpaceMono-italic.fntdata"/><Relationship Id="rId24" Type="http://schemas.openxmlformats.org/officeDocument/2006/relationships/font" Target="fonts/RubikLight-bold.fntdata"/><Relationship Id="rId23" Type="http://schemas.openxmlformats.org/officeDocument/2006/relationships/font" Target="fonts/RubikLight-regular.fntdata"/><Relationship Id="rId26" Type="http://schemas.openxmlformats.org/officeDocument/2006/relationships/font" Target="fonts/RubikLight-boldItalic.fntdata"/><Relationship Id="rId25" Type="http://schemas.openxmlformats.org/officeDocument/2006/relationships/font" Target="fonts/RubikLight-italic.fntdata"/><Relationship Id="rId28" Type="http://schemas.openxmlformats.org/officeDocument/2006/relationships/font" Target="fonts/Inter-bold.fntdata"/><Relationship Id="rId27" Type="http://schemas.openxmlformats.org/officeDocument/2006/relationships/font" Target="fonts/Inter-regular.fntdata"/><Relationship Id="rId29" Type="http://schemas.openxmlformats.org/officeDocument/2006/relationships/font" Target="fonts/RubikSemiBold-regular.fntdata"/><Relationship Id="rId51" Type="http://schemas.openxmlformats.org/officeDocument/2006/relationships/font" Target="fonts/Rubik-regular.fntdata"/><Relationship Id="rId50" Type="http://schemas.openxmlformats.org/officeDocument/2006/relationships/font" Target="fonts/SpaceGroteskMedium-bold.fntdata"/><Relationship Id="rId53" Type="http://schemas.openxmlformats.org/officeDocument/2006/relationships/font" Target="fonts/Rubik-italic.fntdata"/><Relationship Id="rId52" Type="http://schemas.openxmlformats.org/officeDocument/2006/relationships/font" Target="fonts/Rubik-bold.fntdata"/><Relationship Id="rId11" Type="http://schemas.openxmlformats.org/officeDocument/2006/relationships/slide" Target="slides/slide7.xml"/><Relationship Id="rId55" Type="http://schemas.openxmlformats.org/officeDocument/2006/relationships/font" Target="fonts/InterMedium-regular.fntdata"/><Relationship Id="rId10" Type="http://schemas.openxmlformats.org/officeDocument/2006/relationships/slide" Target="slides/slide6.xml"/><Relationship Id="rId54" Type="http://schemas.openxmlformats.org/officeDocument/2006/relationships/font" Target="fonts/Rubik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56" Type="http://schemas.openxmlformats.org/officeDocument/2006/relationships/font" Target="fonts/InterMedium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SpaceMono-regular.fntdata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jp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481046b8f4_0_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481046b8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f2024c7bab_0_99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f2024c7bab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Recommended Duration: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15 minutes per worksheet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💎  Pro-tip: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 </a:t>
            </a:r>
            <a:br>
              <a:rPr lang="en">
                <a:latin typeface="Inter"/>
                <a:ea typeface="Inter"/>
                <a:cs typeface="Inter"/>
                <a:sym typeface="Inter"/>
              </a:rPr>
            </a:br>
            <a:r>
              <a:rPr lang="en">
                <a:latin typeface="Inter"/>
                <a:ea typeface="Inter"/>
                <a:cs typeface="Inter"/>
                <a:sym typeface="Inter"/>
              </a:rPr>
              <a:t>Success for this dimension might look like</a:t>
            </a:r>
            <a:r>
              <a:rPr b="1" lang="en"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readers being able to set reasonable expectations of performance when using the dataset under different environmental, technical, and social conditions. 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🐙  Considerations For Discussion: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Efficacy in Use: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Statements that reveal nuanced processes, characteristics, or applications of the system that contribute to success in production use.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Group Benefit: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Analyses based on individual, socio-cultural or phenotypic groups, domain relevant conditions, and any intersections between them.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Relevance of Outcomes: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Experts and non-experts can ascertain relevance of the system outcomes described in the artifact with respect to different communities.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Implications of Deviations: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Readers can arrive at acceptable conclusions about the system and outcomes should they chose to deviate from proposed intentions.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🔮  Examples of Information: 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Benchmarking application results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Links to documentation of use cases in industry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Subgroup analysis, correlations in variables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Summaries of annotation and adjudication processes and policies that might impact outcomes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-- Worksheet Instructions --</a:t>
            </a:r>
            <a:endParaRPr b="1" sz="1200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Proficiency:</a:t>
            </a: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Indicate how much proficiency is needed by an agent to parse the data card and arrive at a reasonable assessment of accountability from the Data Card.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Rate Data Fluency using the following scale: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 fluency: No data experience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Limited fluency: Basic understanding of the concepts represented in the data (conversational)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Average fluency: Ability to speak, write and engage in the data and its use cases (literate)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High fluency: Competent in designing and developing projects around data or applying transformations onto the data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Expert fluency: Strongly capable in understanding, manipulating and utilizing data across many domains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Domain Expertise: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This refers to the domain of the dataset.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Rate Domain Expertise using the following scale: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 Expertise: Zero knowledge in domain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Novice: Just starting to know about general issues or want to gain insight on some topic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Moderate: Can answer general questions and have some basic domain concepts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Professional: Can answer and discuss domain specific topics well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Expert: Highly informative and can timely answer critical questions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Rationale: How well is this dimension currently supported and why?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Review the Data Card or template and present a rationale for how well it supports or does not support the dimension.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Evidence: What questions or sections in support this dimension and how?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Look for evidence in the form of questions or sections in the Data Card or template for your evidence.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Action Items: What steps must be taken to refine or address shortcomings?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Suggest recommended action items for the Data Card or template owners to refine or improve their Data Card towards this dimensions.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f2024c7bab_0_129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f2024c7bab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Recommended Duration: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15 minutes per worksheet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💎  </a:t>
            </a:r>
            <a:r>
              <a:rPr b="1" lang="en">
                <a:latin typeface="Inter"/>
                <a:ea typeface="Inter"/>
                <a:cs typeface="Inter"/>
                <a:sym typeface="Inter"/>
              </a:rPr>
              <a:t>Pro-tip: </a:t>
            </a:r>
            <a:br>
              <a:rPr b="1" lang="en">
                <a:latin typeface="Inter"/>
                <a:ea typeface="Inter"/>
                <a:cs typeface="Inter"/>
                <a:sym typeface="Inter"/>
              </a:rPr>
            </a:br>
            <a:r>
              <a:rPr lang="en">
                <a:latin typeface="Inter"/>
                <a:ea typeface="Inter"/>
                <a:cs typeface="Inter"/>
                <a:sym typeface="Inter"/>
              </a:rPr>
              <a:t>Success for this dimension might look like: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Reader is able to factor in risks or caveats associated with using the dataset and follow suggested recommendations.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Producers are able to clearly articulate any known risks associated with the dataset, and can offer mitigations as necessary. 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🐙  Considerations For Discussion: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Risk Magnitude: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Describes any known risks in intended usage, detailing potentially impacted end users, along with conditions, and magnitude of harms. 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Recommendations: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Makes readers aware of any untested risk factors and offers recommendations that support responsible decision-making with respect to risks.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Group Harm: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Describes users or group of users that might incur significant harm or adverse experiences from use of systems in question.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Mitigations: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Presents strategies to help mitigate potential or known risks.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🔮  Examples of Information: 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Unsafe or unacceptable use cases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Performance (and other) constraints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Subgroup analysis results on sensitive variables, correlations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Summaries of creation or annotation processes and policies that might impact outcomes.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-- Worksheet Instructions --</a:t>
            </a:r>
            <a:endParaRPr b="1" sz="1200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Proficiency:</a:t>
            </a: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Indicate how much proficiency is needed by an agent to parse the data card and arrive at a reasonable assessment of accountability from the Data Card.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Rate Data Fluency using the following scale: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 fluency: No data experience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Limited fluency: Basic understanding of the concepts represented in the data (conversational)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Average fluency: Ability to speak, write and engage in the data and its use cases (literate)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High fluency: Competent in designing and developing projects around data or applying transformations onto the data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Expert fluency: Strongly capable in understanding, manipulating and utilizing data across many domains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Domain Expertise: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This refers to the domain of the dataset.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Rate Domain Expertise using the following scale: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 Expertise: Zero knowledge in domain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Novice: Just starting to know about general issues or want to gain insight on some topic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Moderate: Can answer general questions and have some basic domain concepts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Professional: Can answer and discuss domain specific topics well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Expert: Highly informative and can timely answer critical questions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Rationale: How well is this dimension currently supported and why?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Review the Data Card or template and present a rationale for how well it supports or does not support the dimension.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Evidence: What questions or sections in support this dimension and how?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Look for evidence in the form of questions or sections in the Data Card or template for your evidence.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Action Items: What steps must be taken to refine or address shortcomings?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Suggest recommended action items for the Data Card or template owners to refine or improve their Data Card towards this dimensions.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02844df419_0_0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102844df4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481046b8f4_0_6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481046b8f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481046b8f4_0_12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481046b8f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242cba2ce_1_158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242cba2ce_1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f1f52575f0_0_379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f1f52575f0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f1f52575f0_0_386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f1f52575f0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1f52575f0_0_695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f1f52575f0_0_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f1f52575f0_0_714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f1f52575f0_0_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f2024c7bab_0_23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f2024c7ba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Recommended Duration: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15 minutes per worksheet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💎  Pro-tip: </a:t>
            </a:r>
            <a:b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Success for this dimension might look like: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Readers are able to clearly assess who is responsible for the system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Clarity of supported and unsupported use cases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Established trust in authenticity of the Data Card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Established path to feedback or additional information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>
                <a:latin typeface="Inter"/>
                <a:ea typeface="Inter"/>
                <a:cs typeface="Inter"/>
                <a:sym typeface="Inter"/>
              </a:rPr>
            </a:br>
            <a:r>
              <a:rPr b="1" lang="en">
                <a:latin typeface="Inter"/>
                <a:ea typeface="Inter"/>
                <a:cs typeface="Inter"/>
                <a:sym typeface="Inter"/>
              </a:rPr>
              <a:t>🐙  Considerations For Discussion: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Authorship: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Explicitly states parties involved in the creation process and their roles to help direct questions and contestable measures.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Maintenance: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Preserves information for readers to define entities responsible for dataset upkeep, as well as to amend where appropriate.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Responsibility: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Provides use cases that are supported by producers so that readers can ascertain liability of usage.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Intentions: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Describes the motivations and purpose of creation and/or use for readers to grasp underlying context.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🔮  Examples of Information: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Publishers, Funding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Licenses 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Access, Retention, Wipeout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Motivations, Use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Maintenance and Upkeep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Inter"/>
              <a:buChar char="●"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Use with Other Relevant Technologies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-- Worksheet Instructions --</a:t>
            </a:r>
            <a:endParaRPr b="1" sz="1200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Proficiency:</a:t>
            </a: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Indicate how much proficiency is needed by an agent to parse the Data Card and arrive at a reasonable assessment of accountability from the Data Card.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Rate Data Fluency using the following scale: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 fluency: No data experience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Limited fluency: Basic understanding of the concepts represented in the data (conversational)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Average fluency: Ability to speak, write and engage in the data and its use cases (literate)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High fluency: Competent in designing and developing projects around data or applying transformations onto the data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Expert fluency: Strongly capable in understanding, manipulating and utilizing data across many domains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Domain Expertise: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This refers to the domain of the dataset.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Rate Domain Expertise using the following scale: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 Expertise: Zero knowledge in domain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Novice: Just starting to know about general issues or want to gain insight on some topic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Moderate: Can answer general questions and have some basic domain concepts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Professional: Can answer and discuss domain specific topics well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Expert: Highly informative and can timely answer critical questions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Rationale: How well is this dimension currently supported and why?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Review the Data Card or template and present a rationale for how well it supports or does not support the dimension.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Evidence: What questions or sections in support this dimension and how?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Look for evidence in the form of questions or sections in the Data Card or template for your evidence.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Action Items: What steps must be taken to refine or address shortcomings?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Suggest recommended action items for the Data Card or template owners to refine or improve their Data Card towards this dimensions.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2024c7bab_0_69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f2024c7ba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Recommended Duration: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15 minutes per worksheet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💎  Pro-tip: </a:t>
            </a:r>
            <a:b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Success for this dimension might look like: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Readers are able to determine suitability of system for their use cases/tasks, and the infrastructure needs 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Access, limitations factored into decisions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When in use, access policies and license terms are verifiably upheld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Safe and considered rejection of system 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🐙  Considerations For Discussion: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Feedback: </a:t>
            </a: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Communicates effective  information needed in order for producers to complete action items.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Usability Context:</a:t>
            </a: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Clearly and concisely contextualizes details for agents to use and maintain the systems in question.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Downstream Applications: </a:t>
            </a: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Strives in making information readily available to support end-user experiences and decision making in product and other applicable contexts.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Societal Needs: </a:t>
            </a: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Acknowledges and promotes cultural, social and legal context necessary for broader community empowerment, and determine suitability of system use.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🔮  Examples of Information: 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Uses - intended, unintended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Limitations &amp; Restrictions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Pipelines &amp; Data Format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Legal guidelines and Licenses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Access, Retention, Wipeout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Application Domains, Research Questions, Problem Space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-- Worksheet Instructions --</a:t>
            </a:r>
            <a:endParaRPr b="1" sz="1200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Proficiency:</a:t>
            </a: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Indicate how much proficiency is needed by an agent to parse the Data Card and arrive at a reasonable assessment of accountability from the Data Card.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Rate Data Fluency using the following scale: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 fluency: No data experience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Limited fluency: Basic understanding of the concepts represented in the data (conversational)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Average fluency: Ability to speak, write and engage in the data and its use cases (literate)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High fluency: Competent in designing and developing projects around data or applying transformations onto the data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Expert fluency: Strongly capable in understanding, manipulating and utilizing data across many domains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Domain Expertise: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This refers to the domain of the dataset.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Rate Domain Expertise using the following scale: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 Expertise: Zero knowledge in domain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Novice: Just starting to know about general issues or want to gain insight on some topic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Moderate: Can answer general questions and have some basic domain concepts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Professional: Can answer and discuss domain specific topics well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Expert: Highly informative and can timely answer critical questions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Rationale: How well is this dimension currently supported and why?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Review the Data Card or template and present a rationale for how well it supports or does not support the dimension.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Evidence: What questions or sections in support this dimension and how?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Look for evidence in the form of questions or sections in the Data Card or template for your evidence.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Action Items: What steps must be taken to refine or address shortcomings?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Suggest recommended action items for the Data Card or template owners to refine or improve their Data Card towards this dimensions.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f2024c7bab_0_159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f2024c7ba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Inter"/>
                <a:ea typeface="Inter"/>
                <a:cs typeface="Inter"/>
                <a:sym typeface="Inter"/>
              </a:rPr>
              <a:t>Recommended Duration: </a:t>
            </a:r>
            <a:r>
              <a:rPr lang="en">
                <a:latin typeface="Inter"/>
                <a:ea typeface="Inter"/>
                <a:cs typeface="Inter"/>
                <a:sym typeface="Inter"/>
              </a:rPr>
              <a:t>15 minutes per worksheet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💎  Pro-tip:</a:t>
            </a: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Success for this dimension might look like the following: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Readers can appropriate system based on quality of information in Data Card to steer operations, decision making and planning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Foundation for responsible system integration and product design</a:t>
            </a:r>
            <a:endParaRPr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Char char="●"/>
            </a:pPr>
            <a:r>
              <a:rPr lang="e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Cornerstone for Data and/or Product Excellence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🐙  Considerations For Discussion:</a:t>
            </a:r>
            <a:endParaRPr b="1"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Validity: </a:t>
            </a: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Detailing the extent to which the Transparency Artifact truly describes the system and all its supporting factual information.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Reliability: </a:t>
            </a: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Gauges trustworthiness using other stakeholders’ repeatedly observed and confirmed feedback.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Integrity:</a:t>
            </a: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 Authenticity of factual content expressed that readers can validate, trust, and make decisions using.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Reproducibility: </a:t>
            </a: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Explanations that provides readers with steps taken to copy creation, methods, or processes.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🔮  Examples of Information: </a:t>
            </a:r>
            <a:endParaRPr b="1"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Consistency of information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Clear and reproducible summaries of instructions and policies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Supporting evidence beyond qualitative and quantitative statements that express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Inter"/>
              <a:buChar char="●"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Diligence in experimental procedures, statistical reporting, etc.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-- Worksheet Instructions --</a:t>
            </a:r>
            <a:endParaRPr b="1" sz="1200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Proficiency:</a:t>
            </a: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Indicate how much proficiency is needed by an agent to parse the data card and arrive at a reasonable assessment of accountability from the Data Card.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Rate Data Fluency using the following scale: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 fluency: No data experience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Limited fluency: Basic understanding of the concepts represented in the data (conversational)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Average fluency: Ability to speak, write and engage in the data and its use cases (literate)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High fluency: Competent in designing and developing projects around data or applying transformations onto the data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Expert fluency: Strongly capable in understanding, manipulating and utilizing data across many domains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Domain Expertise: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This refers to the domain of the dataset.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Rate Domain Expertise using the following scale: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 Expertise: Zero knowledge in domain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Novice: Just starting to know about general issues or want to gain insight on some topic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Moderate: Can answer general questions and have some basic domain concepts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Professional: Can answer and discuss domain specific topics well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1100"/>
              <a:buFont typeface="Inter"/>
              <a:buAutoNum type="arabicPeriod"/>
            </a:pPr>
            <a:r>
              <a:rPr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Expert: Highly informative and can timely answer critical questions</a:t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Rationale: How well is this dimension currently supported and why?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Review the Data Card or template and present a rationale for how well it supports or does not support the dimension.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Evidence: What questions or sections in support this dimension and how?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Look for evidence in the form of questions or sections in the Data Card or template for your evidence.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Action Items: What steps must be taken to refine or address shortcomings? </a:t>
            </a:r>
            <a:r>
              <a:rPr i="1" lang="en">
                <a:solidFill>
                  <a:srgbClr val="DB591E"/>
                </a:solidFill>
                <a:latin typeface="Inter"/>
                <a:ea typeface="Inter"/>
                <a:cs typeface="Inter"/>
                <a:sym typeface="Inter"/>
              </a:rPr>
              <a:t>Suggest recommended action items for the Data Card or template owners to refine or improve their Data Card towards this dimensions.</a:t>
            </a:r>
            <a:endParaRPr i="1"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B591E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7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7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Section Break" type="title">
  <p:cSld name="TITLE">
    <p:bg>
      <p:bgPr>
        <a:solidFill>
          <a:srgbClr val="090B0C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0"/>
            <a:ext cx="4515555" cy="5163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4895114"/>
            <a:ext cx="4515555" cy="5163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Dark">
  <p:cSld name="TITLE_1_2_1">
    <p:bg>
      <p:bgPr>
        <a:solidFill>
          <a:srgbClr val="090B0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type="ctrTitle"/>
          </p:nvPr>
        </p:nvSpPr>
        <p:spPr>
          <a:xfrm>
            <a:off x="4946900" y="1600212"/>
            <a:ext cx="126252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" type="subTitle"/>
          </p:nvPr>
        </p:nvSpPr>
        <p:spPr>
          <a:xfrm>
            <a:off x="4946900" y="685800"/>
            <a:ext cx="109728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301952" y="-301948"/>
            <a:ext cx="4210049" cy="4813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5213" y="5525961"/>
            <a:ext cx="4229098" cy="483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6024" y="2244777"/>
            <a:ext cx="4360026" cy="4828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Subtitle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2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" name="Google Shape;70;p12"/>
          <p:cNvCxnSpPr/>
          <p:nvPr/>
        </p:nvCxnSpPr>
        <p:spPr>
          <a:xfrm>
            <a:off x="6400800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12"/>
          <p:cNvSpPr txBox="1"/>
          <p:nvPr>
            <p:ph type="title"/>
          </p:nvPr>
        </p:nvSpPr>
        <p:spPr>
          <a:xfrm>
            <a:off x="6400800" y="838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72" name="Google Shape;72;p12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73" name="Google Shape;73;p12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74" name="Google Shape;74;p12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12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2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2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Description">
  <p:cSld name="TITLE_AND_BODY_4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p13"/>
          <p:cNvCxnSpPr/>
          <p:nvPr/>
        </p:nvCxnSpPr>
        <p:spPr>
          <a:xfrm>
            <a:off x="6400922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" name="Google Shape;80;p13"/>
          <p:cNvCxnSpPr/>
          <p:nvPr/>
        </p:nvCxnSpPr>
        <p:spPr>
          <a:xfrm>
            <a:off x="6401583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3"/>
          <p:cNvSpPr txBox="1"/>
          <p:nvPr>
            <p:ph type="title"/>
          </p:nvPr>
        </p:nvSpPr>
        <p:spPr>
          <a:xfrm>
            <a:off x="6400922" y="838200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6400800" y="5486400"/>
            <a:ext cx="112014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SzPts val="2600"/>
              <a:buChar char="■"/>
              <a:defRPr/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SzPts val="2200"/>
              <a:buChar char="■"/>
              <a:defRPr/>
            </a:lvl9pPr>
          </a:lstStyle>
          <a:p/>
        </p:txBody>
      </p:sp>
      <p:grpSp>
        <p:nvGrpSpPr>
          <p:cNvPr id="83" name="Google Shape;83;p13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84" name="Google Shape;84;p13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13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3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3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F9900"/>
          </p15:clr>
        </p15:guide>
        <p15:guide id="2" pos="4032">
          <p15:clr>
            <a:srgbClr val="FF9900"/>
          </p15:clr>
        </p15:guide>
        <p15:guide id="3" pos="7488">
          <p15:clr>
            <a:srgbClr val="FF9900"/>
          </p15:clr>
        </p15:guide>
        <p15:guide id="4" pos="7620">
          <p15:clr>
            <a:srgbClr val="FF990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Cover">
  <p:cSld name="TITLE_AND_BODY_4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p14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14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14"/>
          <p:cNvSpPr txBox="1"/>
          <p:nvPr>
            <p:ph type="title"/>
          </p:nvPr>
        </p:nvSpPr>
        <p:spPr>
          <a:xfrm>
            <a:off x="6400800" y="1600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14"/>
          <p:cNvSpPr txBox="1"/>
          <p:nvPr>
            <p:ph idx="2" type="subTitle"/>
          </p:nvPr>
        </p:nvSpPr>
        <p:spPr>
          <a:xfrm>
            <a:off x="6400800" y="685800"/>
            <a:ext cx="112014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grpSp>
        <p:nvGrpSpPr>
          <p:cNvPr id="94" name="Google Shape;94;p14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95" name="Google Shape;95;p14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4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4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4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Cover">
  <p:cSld name="TITLE_AND_BODY_4_1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" name="Google Shape;100;p15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" name="Google Shape;101;p15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" name="Google Shape;102;p15"/>
          <p:cNvSpPr txBox="1"/>
          <p:nvPr>
            <p:ph type="title"/>
          </p:nvPr>
        </p:nvSpPr>
        <p:spPr>
          <a:xfrm>
            <a:off x="6400800" y="838201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03" name="Google Shape;103;p15"/>
          <p:cNvSpPr txBox="1"/>
          <p:nvPr>
            <p:ph idx="1" type="subTitle"/>
          </p:nvPr>
        </p:nvSpPr>
        <p:spPr>
          <a:xfrm>
            <a:off x="6400800" y="4495800"/>
            <a:ext cx="112014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320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15"/>
          <p:cNvSpPr txBox="1"/>
          <p:nvPr>
            <p:ph idx="2" type="subTitle"/>
          </p:nvPr>
        </p:nvSpPr>
        <p:spPr>
          <a:xfrm>
            <a:off x="6400800" y="8458200"/>
            <a:ext cx="67197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05" name="Google Shape;105;p15"/>
          <p:cNvPicPr preferRelativeResize="0"/>
          <p:nvPr/>
        </p:nvPicPr>
        <p:blipFill rotWithShape="1">
          <a:blip r:embed="rId2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5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108" name="Google Shape;108;p15"/>
            <p:cNvPicPr preferRelativeResize="0"/>
            <p:nvPr/>
          </p:nvPicPr>
          <p:blipFill rotWithShape="1">
            <a:blip r:embed="rId4">
              <a:alphaModFix/>
            </a:blip>
            <a:srcRect b="20012" l="0" r="0" t="2630"/>
            <a:stretch/>
          </p:blipFill>
          <p:spPr>
            <a:xfrm flipH="1">
              <a:off x="-5" y="4648625"/>
              <a:ext cx="6190480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5"/>
            <p:cNvPicPr preferRelativeResize="0"/>
            <p:nvPr/>
          </p:nvPicPr>
          <p:blipFill rotWithShape="1">
            <a:blip r:embed="rId5">
              <a:alphaModFix/>
            </a:blip>
            <a:srcRect b="40266" l="0" r="0" t="1863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5"/>
            <p:cNvPicPr preferRelativeResize="0"/>
            <p:nvPr/>
          </p:nvPicPr>
          <p:blipFill rotWithShape="1">
            <a:blip r:embed="rId6">
              <a:alphaModFix/>
            </a:blip>
            <a:srcRect b="20954" l="0" r="0" t="0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5"/>
            <p:cNvPicPr preferRelativeResize="0"/>
            <p:nvPr/>
          </p:nvPicPr>
          <p:blipFill rotWithShape="1">
            <a:blip r:embed="rId7">
              <a:alphaModFix/>
            </a:blip>
            <a:srcRect b="22820" l="0" r="0" t="-46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Description">
  <p:cSld name="TITLE_AND_BODY_3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oogle Shape;113;p16"/>
          <p:cNvCxnSpPr/>
          <p:nvPr/>
        </p:nvCxnSpPr>
        <p:spPr>
          <a:xfrm>
            <a:off x="4956000" y="674108"/>
            <a:ext cx="1264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" name="Google Shape;114;p16"/>
          <p:cNvCxnSpPr/>
          <p:nvPr/>
        </p:nvCxnSpPr>
        <p:spPr>
          <a:xfrm>
            <a:off x="4946900" y="9372600"/>
            <a:ext cx="1265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5" name="Google Shape;115;p16"/>
          <p:cNvSpPr txBox="1"/>
          <p:nvPr>
            <p:ph type="title"/>
          </p:nvPr>
        </p:nvSpPr>
        <p:spPr>
          <a:xfrm>
            <a:off x="4946900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16" name="Google Shape;116;p16"/>
          <p:cNvSpPr txBox="1"/>
          <p:nvPr>
            <p:ph idx="1" type="body"/>
          </p:nvPr>
        </p:nvSpPr>
        <p:spPr>
          <a:xfrm>
            <a:off x="4972100" y="5486400"/>
            <a:ext cx="126462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3600"/>
              <a:buChar char="●"/>
              <a:defRPr>
                <a:solidFill>
                  <a:srgbClr val="3C4043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800"/>
              <a:buChar char="○"/>
              <a:defRPr>
                <a:solidFill>
                  <a:srgbClr val="3C4043"/>
                </a:solidFill>
              </a:defRPr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600"/>
              <a:buChar char="■"/>
              <a:defRPr>
                <a:solidFill>
                  <a:srgbClr val="3C4043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9pPr>
          </a:lstStyle>
          <a:p/>
        </p:txBody>
      </p:sp>
      <p:pic>
        <p:nvPicPr>
          <p:cNvPr id="117" name="Google Shape;117;p16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Subtitle">
  <p:cSld name="TITLE_AND_BODY_3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Google Shape;122;p17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" name="Google Shape;123;p17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" name="Google Shape;124;p17"/>
          <p:cNvSpPr txBox="1"/>
          <p:nvPr>
            <p:ph type="title"/>
          </p:nvPr>
        </p:nvSpPr>
        <p:spPr>
          <a:xfrm>
            <a:off x="4953939" y="838200"/>
            <a:ext cx="126135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25" name="Google Shape;125;p17"/>
          <p:cNvSpPr txBox="1"/>
          <p:nvPr>
            <p:ph idx="1" type="subTitle"/>
          </p:nvPr>
        </p:nvSpPr>
        <p:spPr>
          <a:xfrm>
            <a:off x="4946900" y="7315200"/>
            <a:ext cx="12638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26" name="Google Shape;126;p17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Cover">
  <p:cSld name="TITLE_AND_BODY_3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18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18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" name="Google Shape;133;p18"/>
          <p:cNvSpPr txBox="1"/>
          <p:nvPr>
            <p:ph type="title"/>
          </p:nvPr>
        </p:nvSpPr>
        <p:spPr>
          <a:xfrm>
            <a:off x="4953939" y="1600200"/>
            <a:ext cx="126462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34" name="Google Shape;134;p18"/>
          <p:cNvSpPr txBox="1"/>
          <p:nvPr>
            <p:ph idx="1" type="subTitle"/>
          </p:nvPr>
        </p:nvSpPr>
        <p:spPr>
          <a:xfrm>
            <a:off x="4946900" y="7315200"/>
            <a:ext cx="126462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18"/>
          <p:cNvSpPr txBox="1"/>
          <p:nvPr>
            <p:ph idx="2" type="subTitle"/>
          </p:nvPr>
        </p:nvSpPr>
        <p:spPr>
          <a:xfrm>
            <a:off x="4953939" y="914405"/>
            <a:ext cx="126384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36" name="Google Shape;136;p18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Cover">
  <p:cSld name="TITLE_AND_BODY_3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19"/>
          <p:cNvCxnSpPr/>
          <p:nvPr/>
        </p:nvCxnSpPr>
        <p:spPr>
          <a:xfrm>
            <a:off x="4953939" y="670560"/>
            <a:ext cx="125886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" name="Google Shape;143;p19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44" name="Google Shape;144;p19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2" type="subTitle"/>
          </p:nvPr>
        </p:nvSpPr>
        <p:spPr>
          <a:xfrm>
            <a:off x="4954648" y="8458200"/>
            <a:ext cx="97296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46" name="Google Shape;146;p19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0" y="-14793"/>
            <a:ext cx="4808668" cy="203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 rotWithShape="1">
          <a:blip r:embed="rId6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 rotWithShape="1">
          <a:blip r:embed="rId7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2 column body">
  <p:cSld name="ONE_COLUM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685800" y="2743200"/>
            <a:ext cx="11201400" cy="662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54" name="Google Shape;154;p20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of Module Sheet">
  <p:cSld name="TITLE_6">
    <p:bg>
      <p:bgPr>
        <a:solidFill>
          <a:srgbClr val="090B0C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7590750" y="8155500"/>
            <a:ext cx="9780300" cy="7599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/>
        </p:nvSpPr>
        <p:spPr>
          <a:xfrm>
            <a:off x="6398250" y="8155575"/>
            <a:ext cx="11925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rPr>
              <a:t>Next:</a:t>
            </a:r>
            <a:endParaRPr b="1" sz="2200">
              <a:solidFill>
                <a:srgbClr val="F1F7F7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dule Overview Sheet">
  <p:cSld name="ONE_COLUMN_TEXT_6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685800" y="2743200"/>
            <a:ext cx="55041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2" type="body"/>
          </p:nvPr>
        </p:nvSpPr>
        <p:spPr>
          <a:xfrm>
            <a:off x="6426600" y="2743200"/>
            <a:ext cx="54606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8" name="Google Shape;158;p21"/>
          <p:cNvSpPr txBox="1"/>
          <p:nvPr/>
        </p:nvSpPr>
        <p:spPr>
          <a:xfrm>
            <a:off x="6400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OUTCOMES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685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WHAT TO EXPECT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12103425" y="2293250"/>
            <a:ext cx="55041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SUGGESTED PARTICIPANTS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1" name="Google Shape;161;p21"/>
          <p:cNvSpPr txBox="1"/>
          <p:nvPr>
            <p:ph idx="3" type="subTitle"/>
          </p:nvPr>
        </p:nvSpPr>
        <p:spPr>
          <a:xfrm>
            <a:off x="12103425" y="2743202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2" name="Google Shape;162;p21"/>
          <p:cNvSpPr/>
          <p:nvPr/>
        </p:nvSpPr>
        <p:spPr>
          <a:xfrm>
            <a:off x="12103425" y="441585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EXPECTED TIME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3" name="Google Shape;163;p21"/>
          <p:cNvSpPr txBox="1"/>
          <p:nvPr>
            <p:ph idx="4" type="subTitle"/>
          </p:nvPr>
        </p:nvSpPr>
        <p:spPr>
          <a:xfrm>
            <a:off x="12103425" y="4927400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4" name="Google Shape;164;p21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None - Body">
  <p:cSld name="ONE_COLUMN_TEXT_5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Vert - Body">
  <p:cSld name="ONE_COLUMN_TEXT_5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685800" y="2743200"/>
            <a:ext cx="8339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70" name="Google Shape;170;p23"/>
          <p:cNvPicPr preferRelativeResize="0"/>
          <p:nvPr/>
        </p:nvPicPr>
        <p:blipFill rotWithShape="1">
          <a:blip r:embed="rId2">
            <a:alphaModFix/>
          </a:blip>
          <a:srcRect b="0" l="38188" r="51056" t="0"/>
          <a:stretch/>
        </p:blipFill>
        <p:spPr>
          <a:xfrm>
            <a:off x="16365150" y="0"/>
            <a:ext cx="1922854" cy="10058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3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Hori - Body">
  <p:cSld name="ONE_COLUMN_TEXT_5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Glance">
  <p:cSld name="ONE_COLUMN_TEXT_5_1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idx="1" type="subTitle"/>
          </p:nvPr>
        </p:nvSpPr>
        <p:spPr>
          <a:xfrm>
            <a:off x="495200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0" name="Google Shape;180;p25"/>
          <p:cNvSpPr txBox="1"/>
          <p:nvPr>
            <p:ph idx="2" type="body"/>
          </p:nvPr>
        </p:nvSpPr>
        <p:spPr>
          <a:xfrm>
            <a:off x="49470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1" name="Google Shape;181;p25"/>
          <p:cNvSpPr txBox="1"/>
          <p:nvPr>
            <p:ph idx="3" type="subTitle"/>
          </p:nvPr>
        </p:nvSpPr>
        <p:spPr>
          <a:xfrm>
            <a:off x="6907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2" name="Google Shape;182;p25"/>
          <p:cNvSpPr txBox="1"/>
          <p:nvPr>
            <p:ph idx="4" type="body"/>
          </p:nvPr>
        </p:nvSpPr>
        <p:spPr>
          <a:xfrm>
            <a:off x="68580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3" name="Google Shape;183;p25"/>
          <p:cNvSpPr txBox="1"/>
          <p:nvPr>
            <p:ph idx="5" type="subTitle"/>
          </p:nvPr>
        </p:nvSpPr>
        <p:spPr>
          <a:xfrm>
            <a:off x="92211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4" name="Google Shape;184;p25"/>
          <p:cNvSpPr txBox="1"/>
          <p:nvPr>
            <p:ph idx="6" type="body"/>
          </p:nvPr>
        </p:nvSpPr>
        <p:spPr>
          <a:xfrm>
            <a:off x="92211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5" name="Google Shape;185;p25"/>
          <p:cNvSpPr txBox="1"/>
          <p:nvPr>
            <p:ph idx="7" type="subTitle"/>
          </p:nvPr>
        </p:nvSpPr>
        <p:spPr>
          <a:xfrm>
            <a:off x="13483189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6" name="Google Shape;186;p25"/>
          <p:cNvSpPr txBox="1"/>
          <p:nvPr>
            <p:ph idx="8" type="body"/>
          </p:nvPr>
        </p:nvSpPr>
        <p:spPr>
          <a:xfrm>
            <a:off x="13478239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Detailed">
  <p:cSld name="ONE_COLUMN_TEXT_5_1_1_1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685800" y="679700"/>
            <a:ext cx="126462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68580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90" name="Google Shape;190;p2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C919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C9192"/>
                </a:solidFill>
                <a:latin typeface="Space Grotesk"/>
                <a:ea typeface="Space Grotesk"/>
                <a:cs typeface="Space Grotesk"/>
                <a:sym typeface="Space Grotesk"/>
              </a:rPr>
              <a:t>AGENDA</a:t>
            </a:r>
            <a:endParaRPr b="1" sz="1600">
              <a:solidFill>
                <a:srgbClr val="7C919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2" name="Google Shape;192;p26"/>
          <p:cNvSpPr txBox="1"/>
          <p:nvPr>
            <p:ph idx="2" type="body"/>
          </p:nvPr>
        </p:nvSpPr>
        <p:spPr>
          <a:xfrm>
            <a:off x="921715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" name="Google Shape;193;p26"/>
          <p:cNvSpPr txBox="1"/>
          <p:nvPr>
            <p:ph idx="3" type="subTitle"/>
          </p:nvPr>
        </p:nvSpPr>
        <p:spPr>
          <a:xfrm>
            <a:off x="13478250" y="685800"/>
            <a:ext cx="41148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Hori - Body">
  <p:cSld name="ONE_COLUMN_TEXT_4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96" name="Google Shape;196;p27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7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Vert - Body">
  <p:cSld name="ONE_COLUMN_TEXT_3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200" name="Google Shape;200;p28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Images">
  <p:cSld name="CUSTOM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6400800" y="1600200"/>
            <a:ext cx="11201400" cy="654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204" name="Google Shape;204;p29"/>
          <p:cNvPicPr preferRelativeResize="0"/>
          <p:nvPr/>
        </p:nvPicPr>
        <p:blipFill rotWithShape="1">
          <a:blip r:embed="rId2">
            <a:alphaModFix/>
          </a:blip>
          <a:srcRect b="0" l="32284" r="33219" t="0"/>
          <a:stretch/>
        </p:blipFill>
        <p:spPr>
          <a:xfrm flipH="1">
            <a:off x="6" y="0"/>
            <a:ext cx="6167144" cy="1005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1">
  <p:cSld name="CUSTOM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7" name="Google Shape;207;p30"/>
          <p:cNvSpPr/>
          <p:nvPr/>
        </p:nvSpPr>
        <p:spPr>
          <a:xfrm>
            <a:off x="0" y="0"/>
            <a:ext cx="6196800" cy="10058400"/>
          </a:xfrm>
          <a:prstGeom prst="rect">
            <a:avLst/>
          </a:prstGeom>
          <a:solidFill>
            <a:srgbClr val="F1F7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">
  <p:cSld name="TITLE_2">
    <p:bg>
      <p:bgPr>
        <a:solidFill>
          <a:srgbClr val="090B0C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4946900" y="1600202"/>
            <a:ext cx="123942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4946900" y="894080"/>
            <a:ext cx="123942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Pauses">
  <p:cSld name="CUSTOM_1_1">
    <p:bg>
      <p:bgPr>
        <a:gradFill>
          <a:gsLst>
            <a:gs pos="0">
              <a:srgbClr val="3C4F50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0" name="Google Shape;210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vertical background">
  <p:cSld name="BLANK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3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Hori - Blank">
  <p:cSld name="BLANK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">
  <p:cSld name="BLANK_1_1_1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5"/>
          <p:cNvPicPr preferRelativeResize="0"/>
          <p:nvPr/>
        </p:nvPicPr>
        <p:blipFill rotWithShape="1">
          <a:blip r:embed="rId2">
            <a:alphaModFix/>
          </a:blip>
          <a:srcRect b="-446" l="4199" r="3302" t="93303"/>
          <a:stretch/>
        </p:blipFill>
        <p:spPr>
          <a:xfrm>
            <a:off x="685800" y="9372600"/>
            <a:ext cx="16916400" cy="7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sk Activity - Cover">
  <p:cSld name="BLANK_1_1_1_1">
    <p:bg>
      <p:bgPr>
        <a:solidFill>
          <a:srgbClr val="FFE9F5">
            <a:alpha val="64310"/>
          </a:srgbClr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4800"/>
              <a:buNone/>
              <a:defRPr sz="4800">
                <a:solidFill>
                  <a:srgbClr val="F439A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2" name="Google Shape;222;p36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3600"/>
              <a:buFont typeface="Rubik Light"/>
              <a:buNone/>
              <a:defRPr sz="3600"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224" name="Google Shape;224;p3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BD207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BD2074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BD207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26" name="Google Shape;226;p36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pect Activity Cover">
  <p:cSld name="BLANK_1_1_1_1_3">
    <p:bg>
      <p:bgPr>
        <a:solidFill>
          <a:srgbClr val="FFEDE0">
            <a:alpha val="64310"/>
          </a:srgbClr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4800"/>
              <a:buNone/>
              <a:defRPr sz="4800">
                <a:solidFill>
                  <a:srgbClr val="FF7B1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37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3600"/>
              <a:buFont typeface="Rubik Light"/>
              <a:buNone/>
              <a:defRPr sz="3600"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0" name="Google Shape;230;p37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DB591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7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DB591E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DB591E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2" name="Google Shape;232;p37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33" name="Google Shape;233;p37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">
  <p:cSld name="BLANK_1_1_1_1_3_1">
    <p:bg>
      <p:bgPr>
        <a:solidFill>
          <a:srgbClr val="D6FDFB">
            <a:alpha val="64310"/>
          </a:srgbClr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680625" y="688701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4800"/>
              <a:buNone/>
              <a:defRPr sz="4800">
                <a:solidFill>
                  <a:srgbClr val="19B2B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6" name="Google Shape;236;p38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7980"/>
              </a:buClr>
              <a:buSzPts val="3600"/>
              <a:buFont typeface="Rubik Light"/>
              <a:buNone/>
              <a:defRPr sz="3600">
                <a:solidFill>
                  <a:srgbClr val="027980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7" name="Google Shape;237;p38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02798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38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27980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027980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9" name="Google Shape;239;p38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0" name="Google Shape;240;p38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 1">
  <p:cSld name="BLANK_1_1_1_1_3_1_1">
    <p:bg>
      <p:bgPr>
        <a:solidFill>
          <a:srgbClr val="EDFFCE">
            <a:alpha val="64310"/>
          </a:srgbClr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4800"/>
              <a:buNone/>
              <a:defRPr sz="4800">
                <a:solidFill>
                  <a:srgbClr val="8FDC0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3" name="Google Shape;243;p39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3600"/>
              <a:buFont typeface="Rubik Light"/>
              <a:buNone/>
              <a:defRPr sz="3600"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44" name="Google Shape;244;p39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1A31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39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1A318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71A318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46" name="Google Shape;246;p39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7" name="Google Shape;247;p39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1">
  <p:cSld name="BLANK_1_1_1_1_2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0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pic>
        <p:nvPicPr>
          <p:cNvPr id="250" name="Google Shape;25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0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9pPr>
          </a:lstStyle>
          <a:p/>
        </p:txBody>
      </p:sp>
      <p:sp>
        <p:nvSpPr>
          <p:cNvPr id="252" name="Google Shape;252;p40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3" name="Google Shape;253;p40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3600"/>
              <a:buFont typeface="Rubik Light"/>
              <a:buNone/>
              <a:defRPr sz="3600">
                <a:solidFill>
                  <a:srgbClr val="CDDCDC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54" name="Google Shape;254;p40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40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6" name="Google Shape;256;p40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57" name="Google Shape;257;p40"/>
          <p:cNvSpPr txBox="1"/>
          <p:nvPr>
            <p:ph idx="4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Introduction">
  <p:cSld name="TITLE_2_1">
    <p:bg>
      <p:bgPr>
        <a:solidFill>
          <a:srgbClr val="090B0C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5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/>
          <p:nvPr/>
        </p:nvSpPr>
        <p:spPr>
          <a:xfrm>
            <a:off x="4946900" y="7338975"/>
            <a:ext cx="4114800" cy="20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 THIS SECTION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  <p15:guide id="7" pos="4461">
          <p15:clr>
            <a:srgbClr val="FA7B17"/>
          </p15:clr>
        </p15:guide>
        <p15:guide id="8" pos="7102">
          <p15:clr>
            <a:srgbClr val="FA7B17"/>
          </p15:clr>
        </p15:guide>
        <p15:guide id="9" pos="9789">
          <p15:clr>
            <a:srgbClr val="FA7B17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">
  <p:cSld name="BLANK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1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sp>
        <p:nvSpPr>
          <p:cNvPr id="260" name="Google Shape;260;p41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61" name="Google Shape;261;p41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/>
        </p:txBody>
      </p:sp>
      <p:cxnSp>
        <p:nvCxnSpPr>
          <p:cNvPr id="262" name="Google Shape;262;p41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41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64" name="Google Shape;264;p41"/>
          <p:cNvSpPr txBox="1"/>
          <p:nvPr>
            <p:ph idx="2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65" name="Google Shape;26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1"/>
          <p:cNvSpPr txBox="1"/>
          <p:nvPr>
            <p:ph idx="3" type="body"/>
          </p:nvPr>
        </p:nvSpPr>
        <p:spPr>
          <a:xfrm>
            <a:off x="680625" y="2384150"/>
            <a:ext cx="8381100" cy="5845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 - Untimed">
  <p:cSld name="BLANK_1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2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69" name="Google Shape;269;p42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0" name="Google Shape;270;p42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71" name="Google Shape;271;p42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bg>
      <p:bgPr>
        <a:solidFill>
          <a:schemeClr val="dk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/>
          <p:nvPr>
            <p:ph type="ctrTitle"/>
          </p:nvPr>
        </p:nvSpPr>
        <p:spPr>
          <a:xfrm>
            <a:off x="4743450" y="1232440"/>
            <a:ext cx="12663000" cy="301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4" name="Google Shape;274;p43"/>
          <p:cNvSpPr txBox="1"/>
          <p:nvPr>
            <p:ph idx="1" type="subTitle"/>
          </p:nvPr>
        </p:nvSpPr>
        <p:spPr>
          <a:xfrm>
            <a:off x="4780534" y="6332969"/>
            <a:ext cx="12663000" cy="242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 1">
  <p:cSld name="TITLE_2_1_2">
    <p:bg>
      <p:bgPr>
        <a:solidFill>
          <a:schemeClr val="dk2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2327" y="8642399"/>
            <a:ext cx="1325899" cy="1550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48851" y="8331326"/>
            <a:ext cx="1612677" cy="1885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346366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5020541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6708948" y="8342126"/>
            <a:ext cx="1602727" cy="187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846830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0019575" y="8616525"/>
            <a:ext cx="1349749" cy="157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582059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3157030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4963553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751984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escription">
  <p:cSld name="TITLE_2_1_1">
    <p:bg>
      <p:bgPr>
        <a:solidFill>
          <a:srgbClr val="090B0C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/>
        </p:nvSpPr>
        <p:spPr>
          <a:xfrm>
            <a:off x="4946900" y="15870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INSTRUCTIONS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/>
        </p:nvSpPr>
        <p:spPr>
          <a:xfrm>
            <a:off x="4946900" y="51684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OUTCOMES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9" name="Google Shape;39;p6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/>
        </p:nvSpPr>
        <p:spPr>
          <a:xfrm>
            <a:off x="4946900" y="8471400"/>
            <a:ext cx="41148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ACTIVITY LEVEL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Dark">
  <p:cSld name="TITLE_1">
    <p:bg>
      <p:bgPr>
        <a:solidFill>
          <a:srgbClr val="090B0C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ctrTitle"/>
          </p:nvPr>
        </p:nvSpPr>
        <p:spPr>
          <a:xfrm>
            <a:off x="6400800" y="1600195"/>
            <a:ext cx="109728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45" name="Google Shape;45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7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Light">
  <p:cSld name="TITLE_1_3">
    <p:bg>
      <p:bgPr>
        <a:solidFill>
          <a:srgbClr val="FFFFFF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 b="0" l="35529" r="0" t="0"/>
          <a:stretch/>
        </p:blipFill>
        <p:spPr>
          <a:xfrm>
            <a:off x="0" y="0"/>
            <a:ext cx="6190502" cy="5281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 b="0" l="35337" r="0" t="8045"/>
          <a:stretch/>
        </p:blipFill>
        <p:spPr>
          <a:xfrm flipH="1" rot="10800000">
            <a:off x="-17775" y="5236350"/>
            <a:ext cx="6206528" cy="48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 txBox="1"/>
          <p:nvPr>
            <p:ph type="ctrTitle"/>
          </p:nvPr>
        </p:nvSpPr>
        <p:spPr>
          <a:xfrm>
            <a:off x="6400800" y="1600200"/>
            <a:ext cx="112014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Light">
  <p:cSld name="TITLE_1_2">
    <p:bg>
      <p:bgPr>
        <a:noFill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 b="0" l="55367" r="0" t="0"/>
          <a:stretch/>
        </p:blipFill>
        <p:spPr>
          <a:xfrm>
            <a:off x="0" y="0"/>
            <a:ext cx="4800602" cy="591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9"/>
          <p:cNvPicPr preferRelativeResize="0"/>
          <p:nvPr/>
        </p:nvPicPr>
        <p:blipFill rotWithShape="1">
          <a:blip r:embed="rId2">
            <a:alphaModFix/>
          </a:blip>
          <a:srcRect b="0" l="55365" r="711" t="29577"/>
          <a:stretch/>
        </p:blipFill>
        <p:spPr>
          <a:xfrm rot="10800000">
            <a:off x="-14797" y="5915875"/>
            <a:ext cx="4717747" cy="41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 txBox="1"/>
          <p:nvPr>
            <p:ph type="ctrTitle"/>
          </p:nvPr>
        </p:nvSpPr>
        <p:spPr>
          <a:xfrm>
            <a:off x="4949900" y="1600200"/>
            <a:ext cx="126429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4946900" y="685799"/>
            <a:ext cx="123942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8">
          <p15:clr>
            <a:srgbClr val="FA7B17"/>
          </p15:clr>
        </p15:guide>
        <p15:guide id="3" pos="5710">
          <p15:clr>
            <a:srgbClr val="FA7B17"/>
          </p15:clr>
        </p15:guide>
        <p15:guide id="4" pos="5804">
          <p15:clr>
            <a:srgbClr val="FA7B17"/>
          </p15:clr>
        </p15:guide>
        <p15:guide id="5" pos="8396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Module Title">
  <p:cSld name="TITLE_1_2_2">
    <p:bg>
      <p:bgPr>
        <a:noFill/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 b="-979" l="0" r="73749" t="0"/>
          <a:stretch/>
        </p:blipFill>
        <p:spPr>
          <a:xfrm>
            <a:off x="0" y="-49187"/>
            <a:ext cx="4800602" cy="1015677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/>
          <p:nvPr>
            <p:ph type="ctrTitle"/>
          </p:nvPr>
        </p:nvSpPr>
        <p:spPr>
          <a:xfrm>
            <a:off x="4947000" y="1600200"/>
            <a:ext cx="126459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61" name="Google Shape;61;p10"/>
          <p:cNvSpPr txBox="1"/>
          <p:nvPr/>
        </p:nvSpPr>
        <p:spPr>
          <a:xfrm>
            <a:off x="4946900" y="685800"/>
            <a:ext cx="12645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DATA CARDS PLAYBOOK</a:t>
            </a:r>
            <a:endParaRPr sz="2200"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85800" y="698336"/>
            <a:ext cx="12801600" cy="12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85800" y="3120627"/>
            <a:ext cx="12801600" cy="58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nter"/>
              <a:buChar char="●"/>
              <a:defRPr sz="3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6400" lvl="1" marL="914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nter"/>
              <a:buChar char="○"/>
              <a:defRPr sz="28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93700" lvl="2" marL="1371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Inter"/>
              <a:buChar char="■"/>
              <a:defRPr sz="2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68300" lvl="3" marL="18288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68300" lvl="4" marL="22860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68300" lvl="5" marL="27432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68300" lvl="6" marL="3200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68300" lvl="7" marL="3657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68300" lvl="8" marL="4114800" rtl="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32">
          <p15:clr>
            <a:srgbClr val="EA4335"/>
          </p15:clr>
        </p15:guide>
        <p15:guide id="2" pos="11088">
          <p15:clr>
            <a:srgbClr val="EA4335"/>
          </p15:clr>
        </p15:guide>
        <p15:guide id="3" orient="horz" pos="432">
          <p15:clr>
            <a:srgbClr val="EA4335"/>
          </p15:clr>
        </p15:guide>
        <p15:guide id="4" orient="horz" pos="5904">
          <p15:clr>
            <a:srgbClr val="EA4335"/>
          </p15:clr>
        </p15:guide>
        <p15:guide id="5" orient="horz" pos="1008">
          <p15:clr>
            <a:srgbClr val="9900FF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pair-code.github.io/datacardsplaybook/playbook/ask-align-on-agents.pdf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github.com/pair-code/datacardsplaybook" TargetMode="External"/><Relationship Id="rId5" Type="http://schemas.openxmlformats.org/officeDocument/2006/relationships/hyperlink" Target="https://pair-code.github.io/DataCardsPlaybook" TargetMode="External"/><Relationship Id="rId6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pair.withgoogle.com/" TargetMode="External"/><Relationship Id="rId5" Type="http://schemas.openxmlformats.org/officeDocument/2006/relationships/hyperlink" Target="https://research.google/" TargetMode="External"/><Relationship Id="rId6" Type="http://schemas.openxmlformats.org/officeDocument/2006/relationships/hyperlink" Target="https://creativecommons.org/licenses/by-sa/4.0/deed.ast" TargetMode="External"/><Relationship Id="rId7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5.jp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 SemiBold"/>
                <a:ea typeface="Rubik SemiBold"/>
                <a:cs typeface="Rubik SemiBold"/>
                <a:sym typeface="Rubik SemiBold"/>
              </a:rPr>
              <a:t>The Data Cards Playbook</a:t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292" name="Google Shape;292;p45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 toolkit for purposeful and people-centric dataset documentation for transparency in AI systems.</a:t>
            </a:r>
            <a:endParaRPr/>
          </a:p>
        </p:txBody>
      </p:sp>
      <p:sp>
        <p:nvSpPr>
          <p:cNvPr id="293" name="Google Shape;293;p45"/>
          <p:cNvSpPr txBox="1"/>
          <p:nvPr>
            <p:ph idx="2" type="subTitle"/>
          </p:nvPr>
        </p:nvSpPr>
        <p:spPr>
          <a:xfrm>
            <a:off x="4954650" y="8248650"/>
            <a:ext cx="9729600" cy="895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https://pair-code.github.io/datacardsplaybook/</a:t>
            </a:r>
            <a:r>
              <a:rPr lang="en"/>
              <a:t>                 #datacardsplaybook</a:t>
            </a:r>
            <a:endParaRPr b="1">
              <a:solidFill>
                <a:srgbClr val="3C4F5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4"/>
          <p:cNvSpPr/>
          <p:nvPr/>
        </p:nvSpPr>
        <p:spPr>
          <a:xfrm>
            <a:off x="685825" y="1611149"/>
            <a:ext cx="4114800" cy="26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Sets expectations for outcomes when using and managing the system. Acknowledges any first or second-order consequences that could negatively impact the readers’ goals.</a:t>
            </a:r>
            <a:endParaRPr sz="16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B591E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Consider:</a:t>
            </a:r>
            <a:r>
              <a:rPr lang="en" sz="1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  </a:t>
            </a: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Efficacy in Use</a:t>
            </a: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, Group Benefit, Relevance of Outcomes, Implications of Deviations.</a:t>
            </a:r>
            <a:endParaRPr sz="16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1" name="Google Shape;431;p54"/>
          <p:cNvSpPr/>
          <p:nvPr/>
        </p:nvSpPr>
        <p:spPr>
          <a:xfrm>
            <a:off x="4946900" y="1611157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 rationale and reasoning in or against favor here.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2" name="Google Shape;432;p54"/>
          <p:cNvSpPr/>
          <p:nvPr/>
        </p:nvSpPr>
        <p:spPr>
          <a:xfrm>
            <a:off x="838225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3" name="Google Shape;433;p54"/>
          <p:cNvSpPr/>
          <p:nvPr/>
        </p:nvSpPr>
        <p:spPr>
          <a:xfrm>
            <a:off x="1645350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4" name="Google Shape;434;p54"/>
          <p:cNvSpPr/>
          <p:nvPr/>
        </p:nvSpPr>
        <p:spPr>
          <a:xfrm>
            <a:off x="2452476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5" name="Google Shape;435;p54"/>
          <p:cNvSpPr/>
          <p:nvPr/>
        </p:nvSpPr>
        <p:spPr>
          <a:xfrm>
            <a:off x="3259601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6" name="Google Shape;436;p54"/>
          <p:cNvSpPr/>
          <p:nvPr/>
        </p:nvSpPr>
        <p:spPr>
          <a:xfrm>
            <a:off x="4066726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7" name="Google Shape;437;p54"/>
          <p:cNvSpPr txBox="1"/>
          <p:nvPr/>
        </p:nvSpPr>
        <p:spPr>
          <a:xfrm>
            <a:off x="699025" y="7348956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38" name="Google Shape;438;p54"/>
          <p:cNvSpPr txBox="1"/>
          <p:nvPr/>
        </p:nvSpPr>
        <p:spPr>
          <a:xfrm>
            <a:off x="2822975" y="7348956"/>
            <a:ext cx="197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39" name="Google Shape;439;p54"/>
          <p:cNvSpPr/>
          <p:nvPr/>
        </p:nvSpPr>
        <p:spPr>
          <a:xfrm>
            <a:off x="833650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0" name="Google Shape;440;p54"/>
          <p:cNvSpPr/>
          <p:nvPr/>
        </p:nvSpPr>
        <p:spPr>
          <a:xfrm>
            <a:off x="1640775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1" name="Google Shape;441;p54"/>
          <p:cNvSpPr/>
          <p:nvPr/>
        </p:nvSpPr>
        <p:spPr>
          <a:xfrm>
            <a:off x="2447901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2" name="Google Shape;442;p54"/>
          <p:cNvSpPr/>
          <p:nvPr/>
        </p:nvSpPr>
        <p:spPr>
          <a:xfrm>
            <a:off x="3255026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3" name="Google Shape;443;p54"/>
          <p:cNvSpPr/>
          <p:nvPr/>
        </p:nvSpPr>
        <p:spPr>
          <a:xfrm>
            <a:off x="4062151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4" name="Google Shape;444;p54"/>
          <p:cNvSpPr txBox="1"/>
          <p:nvPr/>
        </p:nvSpPr>
        <p:spPr>
          <a:xfrm>
            <a:off x="699025" y="9081471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Expertise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45" name="Google Shape;445;p54"/>
          <p:cNvSpPr txBox="1"/>
          <p:nvPr/>
        </p:nvSpPr>
        <p:spPr>
          <a:xfrm>
            <a:off x="2822963" y="9081471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46" name="Google Shape;446;p54"/>
          <p:cNvSpPr/>
          <p:nvPr/>
        </p:nvSpPr>
        <p:spPr>
          <a:xfrm>
            <a:off x="9225850" y="1611157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 examples from sections or questions here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7" name="Google Shape;447;p54"/>
          <p:cNvSpPr/>
          <p:nvPr/>
        </p:nvSpPr>
        <p:spPr>
          <a:xfrm>
            <a:off x="13486925" y="1611166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Action items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8" name="Google Shape;448;p54"/>
          <p:cNvSpPr txBox="1"/>
          <p:nvPr/>
        </p:nvSpPr>
        <p:spPr>
          <a:xfrm>
            <a:off x="680625" y="6083525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Data Fluency: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49" name="Google Shape;449;p54"/>
          <p:cNvSpPr txBox="1"/>
          <p:nvPr/>
        </p:nvSpPr>
        <p:spPr>
          <a:xfrm>
            <a:off x="685800" y="7796574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Domain Expertise: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0" name="Google Shape;450;p54"/>
          <p:cNvSpPr txBox="1"/>
          <p:nvPr/>
        </p:nvSpPr>
        <p:spPr>
          <a:xfrm>
            <a:off x="680625" y="4477672"/>
            <a:ext cx="4114800" cy="4476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Proficiency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1" name="Google Shape;451;p54"/>
          <p:cNvSpPr txBox="1"/>
          <p:nvPr/>
        </p:nvSpPr>
        <p:spPr>
          <a:xfrm>
            <a:off x="68582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Impact and Consequences</a:t>
            </a:r>
            <a:endParaRPr sz="26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2" name="Google Shape;452;p54"/>
          <p:cNvSpPr txBox="1"/>
          <p:nvPr/>
        </p:nvSpPr>
        <p:spPr>
          <a:xfrm>
            <a:off x="4955475" y="685800"/>
            <a:ext cx="41016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Rationale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How well is this dimension currently supported and why?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3" name="Google Shape;453;p54"/>
          <p:cNvSpPr txBox="1"/>
          <p:nvPr/>
        </p:nvSpPr>
        <p:spPr>
          <a:xfrm>
            <a:off x="1347767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Action Items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What steps must be taken to refine or address shortcomings?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4" name="Google Shape;454;p54"/>
          <p:cNvSpPr txBox="1"/>
          <p:nvPr/>
        </p:nvSpPr>
        <p:spPr>
          <a:xfrm>
            <a:off x="9217150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Evidence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What questions or sections in support this dimension and how?</a:t>
            </a:r>
            <a:endParaRPr sz="16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5" name="Google Shape;455;p54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15</a:t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6" name="Google Shape;456;p54"/>
          <p:cNvSpPr/>
          <p:nvPr/>
        </p:nvSpPr>
        <p:spPr>
          <a:xfrm>
            <a:off x="685825" y="4919495"/>
            <a:ext cx="41148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How much fluency and expertise might be needed to arrive at an informed conclusion about this Dimension from the Data Card?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5"/>
          <p:cNvSpPr/>
          <p:nvPr/>
        </p:nvSpPr>
        <p:spPr>
          <a:xfrm>
            <a:off x="685825" y="1611149"/>
            <a:ext cx="4114800" cy="26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Makes readers aware of known potential risks and limitations, stemming from provenance, representation, use, or context of use. Provides enough information and alternatives to help readers make responsible trade-offs.</a:t>
            </a:r>
            <a:endParaRPr sz="1800">
              <a:solidFill>
                <a:schemeClr val="lt2"/>
              </a:solidFill>
              <a:latin typeface="Rubik Medium"/>
              <a:ea typeface="Rubik Medium"/>
              <a:cs typeface="Rubik Medium"/>
              <a:sym typeface="Rubik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B591E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Consider:</a:t>
            </a:r>
            <a:r>
              <a:rPr lang="en" sz="1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Risk Magnitude, Mitigations, Recommendations, Group Harm.</a:t>
            </a:r>
            <a:endParaRPr sz="16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2" name="Google Shape;462;p55"/>
          <p:cNvSpPr/>
          <p:nvPr/>
        </p:nvSpPr>
        <p:spPr>
          <a:xfrm>
            <a:off x="4946900" y="1611157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 rationale and reasoning in or against favor here.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3" name="Google Shape;463;p55"/>
          <p:cNvSpPr/>
          <p:nvPr/>
        </p:nvSpPr>
        <p:spPr>
          <a:xfrm>
            <a:off x="838225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4" name="Google Shape;464;p55"/>
          <p:cNvSpPr/>
          <p:nvPr/>
        </p:nvSpPr>
        <p:spPr>
          <a:xfrm>
            <a:off x="1645350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5" name="Google Shape;465;p55"/>
          <p:cNvSpPr/>
          <p:nvPr/>
        </p:nvSpPr>
        <p:spPr>
          <a:xfrm>
            <a:off x="2452476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6" name="Google Shape;466;p55"/>
          <p:cNvSpPr/>
          <p:nvPr/>
        </p:nvSpPr>
        <p:spPr>
          <a:xfrm>
            <a:off x="3259601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7" name="Google Shape;467;p55"/>
          <p:cNvSpPr/>
          <p:nvPr/>
        </p:nvSpPr>
        <p:spPr>
          <a:xfrm>
            <a:off x="4066726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8" name="Google Shape;468;p55"/>
          <p:cNvSpPr txBox="1"/>
          <p:nvPr/>
        </p:nvSpPr>
        <p:spPr>
          <a:xfrm>
            <a:off x="699025" y="7348956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69" name="Google Shape;469;p55"/>
          <p:cNvSpPr txBox="1"/>
          <p:nvPr/>
        </p:nvSpPr>
        <p:spPr>
          <a:xfrm>
            <a:off x="2822975" y="7348956"/>
            <a:ext cx="197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70" name="Google Shape;470;p55"/>
          <p:cNvSpPr/>
          <p:nvPr/>
        </p:nvSpPr>
        <p:spPr>
          <a:xfrm>
            <a:off x="833650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1" name="Google Shape;471;p55"/>
          <p:cNvSpPr/>
          <p:nvPr/>
        </p:nvSpPr>
        <p:spPr>
          <a:xfrm>
            <a:off x="1640775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2" name="Google Shape;472;p55"/>
          <p:cNvSpPr/>
          <p:nvPr/>
        </p:nvSpPr>
        <p:spPr>
          <a:xfrm>
            <a:off x="2447901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3" name="Google Shape;473;p55"/>
          <p:cNvSpPr/>
          <p:nvPr/>
        </p:nvSpPr>
        <p:spPr>
          <a:xfrm>
            <a:off x="3255026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4" name="Google Shape;474;p55"/>
          <p:cNvSpPr/>
          <p:nvPr/>
        </p:nvSpPr>
        <p:spPr>
          <a:xfrm>
            <a:off x="4062151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5" name="Google Shape;475;p55"/>
          <p:cNvSpPr txBox="1"/>
          <p:nvPr/>
        </p:nvSpPr>
        <p:spPr>
          <a:xfrm>
            <a:off x="699025" y="9081471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Expertise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76" name="Google Shape;476;p55"/>
          <p:cNvSpPr txBox="1"/>
          <p:nvPr/>
        </p:nvSpPr>
        <p:spPr>
          <a:xfrm>
            <a:off x="2822963" y="9081471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77" name="Google Shape;477;p55"/>
          <p:cNvSpPr/>
          <p:nvPr/>
        </p:nvSpPr>
        <p:spPr>
          <a:xfrm>
            <a:off x="9225850" y="1611157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 examples from sections or questions here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8" name="Google Shape;478;p55"/>
          <p:cNvSpPr/>
          <p:nvPr/>
        </p:nvSpPr>
        <p:spPr>
          <a:xfrm>
            <a:off x="13486925" y="1611166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Action items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9" name="Google Shape;479;p55"/>
          <p:cNvSpPr txBox="1"/>
          <p:nvPr/>
        </p:nvSpPr>
        <p:spPr>
          <a:xfrm>
            <a:off x="680625" y="6083525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Data Fluency: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80" name="Google Shape;480;p55"/>
          <p:cNvSpPr txBox="1"/>
          <p:nvPr/>
        </p:nvSpPr>
        <p:spPr>
          <a:xfrm>
            <a:off x="685800" y="7796574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Domain Expertise: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81" name="Google Shape;481;p55"/>
          <p:cNvSpPr txBox="1"/>
          <p:nvPr/>
        </p:nvSpPr>
        <p:spPr>
          <a:xfrm>
            <a:off x="680625" y="4477672"/>
            <a:ext cx="4114800" cy="4476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Proficiency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82" name="Google Shape;482;p55"/>
          <p:cNvSpPr txBox="1"/>
          <p:nvPr/>
        </p:nvSpPr>
        <p:spPr>
          <a:xfrm>
            <a:off x="68582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Risk and Recommendations</a:t>
            </a:r>
            <a:endParaRPr sz="26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83" name="Google Shape;483;p55"/>
          <p:cNvSpPr txBox="1"/>
          <p:nvPr/>
        </p:nvSpPr>
        <p:spPr>
          <a:xfrm>
            <a:off x="4955475" y="685800"/>
            <a:ext cx="41016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Rationale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How well is this dimension currently supported and why?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4" name="Google Shape;484;p55"/>
          <p:cNvSpPr txBox="1"/>
          <p:nvPr/>
        </p:nvSpPr>
        <p:spPr>
          <a:xfrm>
            <a:off x="1347767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Action Items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What steps must be taken to refine or address shortcomings?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85" name="Google Shape;485;p55"/>
          <p:cNvSpPr txBox="1"/>
          <p:nvPr/>
        </p:nvSpPr>
        <p:spPr>
          <a:xfrm>
            <a:off x="9217150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Evidence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What questions or sections in support this dimension and how?</a:t>
            </a:r>
            <a:endParaRPr sz="16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86" name="Google Shape;486;p55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15</a:t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7" name="Google Shape;487;p55"/>
          <p:cNvSpPr/>
          <p:nvPr/>
        </p:nvSpPr>
        <p:spPr>
          <a:xfrm>
            <a:off x="685825" y="4919495"/>
            <a:ext cx="41148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How much fluency and expertise might be needed to arrive at an informed conclusion about this Dimension from the Data Card?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6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Final checks</a:t>
            </a:r>
            <a:endParaRPr>
              <a:solidFill>
                <a:srgbClr val="425354"/>
              </a:solidFill>
            </a:endParaRPr>
          </a:p>
        </p:txBody>
      </p:sp>
      <p:sp>
        <p:nvSpPr>
          <p:cNvPr id="493" name="Google Shape;493;p56"/>
          <p:cNvSpPr txBox="1"/>
          <p:nvPr>
            <p:ph type="title"/>
          </p:nvPr>
        </p:nvSpPr>
        <p:spPr>
          <a:xfrm>
            <a:off x="669800" y="2234575"/>
            <a:ext cx="16916400" cy="657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YOU SHOULD NOW HAVE</a:t>
            </a:r>
            <a:endParaRPr sz="24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_</a:t>
            </a:r>
            <a:endParaRPr sz="24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425354"/>
                </a:solidFill>
                <a:latin typeface="Inter Medium"/>
                <a:ea typeface="Inter Medium"/>
                <a:cs typeface="Inter Medium"/>
                <a:sym typeface="Inter Medium"/>
              </a:rPr>
              <a:t>Evaluated your Data Card Template for five dimensions of transparency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Uncovered directional insights about content quality, readability, and utility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Identified action items for a more robust and refined template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A concrete plan to refine your Data Card Template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94" name="Google Shape;494;p56"/>
          <p:cNvSpPr/>
          <p:nvPr/>
        </p:nvSpPr>
        <p:spPr>
          <a:xfrm>
            <a:off x="839775" y="3661879"/>
            <a:ext cx="432300" cy="42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495" name="Google Shape;495;p56"/>
          <p:cNvSpPr/>
          <p:nvPr/>
        </p:nvSpPr>
        <p:spPr>
          <a:xfrm>
            <a:off x="839775" y="4735821"/>
            <a:ext cx="432300" cy="42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496" name="Google Shape;496;p56"/>
          <p:cNvSpPr/>
          <p:nvPr/>
        </p:nvSpPr>
        <p:spPr>
          <a:xfrm>
            <a:off x="839775" y="5885962"/>
            <a:ext cx="432300" cy="42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497" name="Google Shape;497;p56"/>
          <p:cNvSpPr/>
          <p:nvPr/>
        </p:nvSpPr>
        <p:spPr>
          <a:xfrm>
            <a:off x="839775" y="6959904"/>
            <a:ext cx="432300" cy="42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7"/>
          <p:cNvSpPr txBox="1"/>
          <p:nvPr/>
        </p:nvSpPr>
        <p:spPr>
          <a:xfrm>
            <a:off x="4955475" y="2935633"/>
            <a:ext cx="11449800" cy="39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Data Cards Playbook ↗</a:t>
            </a: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 is an adaptable toolkit of participatory activities,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conceptual frameworks, and guidance that support Responsible AI practices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for transparency in dataset documentation.</a:t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If you’ve adapted, implemented, or have feedback for this guidance,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we’d love to hear from you at </a:t>
            </a: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https://github.com/pair-code/datacardsplaybook ↗</a:t>
            </a: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Find the complete playbook at</a:t>
            </a:r>
            <a:b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en" sz="2200" u="sng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https://pair-code.github.io/datacardsplaybook ↗</a:t>
            </a:r>
            <a:endParaRPr sz="2200" u="sng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503" name="Google Shape;503;p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5800" y="1931658"/>
            <a:ext cx="4114800" cy="4171936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57"/>
          <p:cNvSpPr txBox="1"/>
          <p:nvPr/>
        </p:nvSpPr>
        <p:spPr>
          <a:xfrm>
            <a:off x="4955475" y="16002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#datacardsplaybook</a:t>
            </a:r>
            <a:endParaRPr sz="2000">
              <a:solidFill>
                <a:schemeClr val="l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8"/>
          <p:cNvSpPr txBox="1"/>
          <p:nvPr/>
        </p:nvSpPr>
        <p:spPr>
          <a:xfrm>
            <a:off x="6648925" y="7207325"/>
            <a:ext cx="7289700" cy="9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 Cards Playbook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by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People + AI Research Initiative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at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Research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is licensed under a Creative Commons Attribution-ShareAlike 4.0 International License. You are free to share and adapt this work under 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appropriate license terms ↗</a:t>
            </a:r>
            <a:r>
              <a:rPr lang="en" sz="1300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300">
              <a:solidFill>
                <a:srgbClr val="D368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10" name="Google Shape;510;p5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1150" y="7401788"/>
            <a:ext cx="1606350" cy="5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6"/>
          <p:cNvSpPr txBox="1"/>
          <p:nvPr>
            <p:ph type="ctrTitle"/>
          </p:nvPr>
        </p:nvSpPr>
        <p:spPr>
          <a:xfrm>
            <a:off x="4947000" y="1600200"/>
            <a:ext cx="83850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Introduction</a:t>
            </a:r>
            <a:endParaRPr>
              <a:solidFill>
                <a:srgbClr val="1A73E8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01	Ask</a:t>
            </a:r>
            <a:br>
              <a:rPr lang="en">
                <a:solidFill>
                  <a:srgbClr val="425354"/>
                </a:solidFill>
              </a:rPr>
            </a:br>
            <a:r>
              <a:rPr lang="en">
                <a:solidFill>
                  <a:srgbClr val="FF7B19"/>
                </a:solidFill>
              </a:rPr>
              <a:t>02	Inspect</a:t>
            </a:r>
            <a:endParaRPr>
              <a:solidFill>
                <a:srgbClr val="FF7B19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03	Answer</a:t>
            </a:r>
            <a:endParaRPr>
              <a:solidFill>
                <a:srgbClr val="42535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04	Audit</a:t>
            </a:r>
            <a:endParaRPr>
              <a:solidFill>
                <a:srgbClr val="425354"/>
              </a:solidFill>
            </a:endParaRPr>
          </a:p>
        </p:txBody>
      </p:sp>
      <p:pic>
        <p:nvPicPr>
          <p:cNvPr id="299" name="Google Shape;299;p46"/>
          <p:cNvPicPr preferRelativeResize="0"/>
          <p:nvPr/>
        </p:nvPicPr>
        <p:blipFill rotWithShape="1">
          <a:blip r:embed="rId3">
            <a:alphaModFix/>
          </a:blip>
          <a:srcRect b="0" l="67166" r="13365" t="0"/>
          <a:stretch/>
        </p:blipFill>
        <p:spPr>
          <a:xfrm>
            <a:off x="9204" y="-60750"/>
            <a:ext cx="3502275" cy="1011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6"/>
          <p:cNvPicPr preferRelativeResize="0"/>
          <p:nvPr/>
        </p:nvPicPr>
        <p:blipFill rotWithShape="1">
          <a:blip r:embed="rId4">
            <a:alphaModFix/>
          </a:blip>
          <a:srcRect b="3104" l="0" r="0" t="3104"/>
          <a:stretch/>
        </p:blipFill>
        <p:spPr>
          <a:xfrm>
            <a:off x="14183574" y="6421128"/>
            <a:ext cx="2924867" cy="27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Dimensions Evaluation</a:t>
            </a:r>
            <a:endParaRPr/>
          </a:p>
        </p:txBody>
      </p:sp>
      <p:sp>
        <p:nvSpPr>
          <p:cNvPr id="306" name="Google Shape;306;p47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CARDS PLAYBOOK</a:t>
            </a:r>
            <a:endParaRPr/>
          </a:p>
        </p:txBody>
      </p:sp>
      <p:sp>
        <p:nvSpPr>
          <p:cNvPr id="307" name="Google Shape;307;p47"/>
          <p:cNvSpPr/>
          <p:nvPr/>
        </p:nvSpPr>
        <p:spPr>
          <a:xfrm>
            <a:off x="18288000" y="-1"/>
            <a:ext cx="4572000" cy="6400800"/>
          </a:xfrm>
          <a:prstGeom prst="flowChartOffpageConnector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Facilitator’s note</a:t>
            </a:r>
            <a:endParaRPr b="1" sz="21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This is a </a:t>
            </a: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Moderate</a:t>
            </a: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 activity for teams to decide on evaluate Data Cards or templates.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Delete this note once you’re done with it.</a:t>
            </a:r>
            <a:endParaRPr sz="1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08" name="Google Shape;308;p47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Evaluate your Data Card or template on the basis of five dimensions. Use these to identify action items to refine your Data Card template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8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Use the Dimensions to u</a:t>
            </a:r>
            <a:r>
              <a:rPr lang="en"/>
              <a:t>ncover directional insights using qualitative approximations. Find immediate opportunities to start refining your Data Card or template.</a:t>
            </a:r>
            <a:endParaRPr/>
          </a:p>
        </p:txBody>
      </p:sp>
      <p:sp>
        <p:nvSpPr>
          <p:cNvPr id="314" name="Google Shape;314;p48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 first pass of refining your Data Cards or templates. Repeat as needed!</a:t>
            </a:r>
            <a:endParaRPr/>
          </a:p>
        </p:txBody>
      </p:sp>
      <p:sp>
        <p:nvSpPr>
          <p:cNvPr id="315" name="Google Shape;315;p48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Moderate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9"/>
          <p:cNvSpPr txBox="1"/>
          <p:nvPr>
            <p:ph type="title"/>
          </p:nvPr>
        </p:nvSpPr>
        <p:spPr>
          <a:xfrm>
            <a:off x="685800" y="833750"/>
            <a:ext cx="8376000" cy="537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highlight>
                  <a:srgbClr val="FFEBE9"/>
                </a:highlight>
              </a:rPr>
              <a:t>Dimensions</a:t>
            </a:r>
            <a:r>
              <a:rPr lang="en"/>
              <a:t> help us ascertain the usefulness of Data Card for arriving at acceptable conclusions about the dataset.</a:t>
            </a:r>
            <a:endParaRPr sz="4800">
              <a:solidFill>
                <a:schemeClr val="lt2"/>
              </a:solidFill>
            </a:endParaRPr>
          </a:p>
        </p:txBody>
      </p:sp>
      <p:pic>
        <p:nvPicPr>
          <p:cNvPr id="321" name="Google Shape;321;p49"/>
          <p:cNvPicPr preferRelativeResize="0"/>
          <p:nvPr/>
        </p:nvPicPr>
        <p:blipFill rotWithShape="1">
          <a:blip r:embed="rId3">
            <a:alphaModFix/>
          </a:blip>
          <a:srcRect b="6129" l="5897" r="1225" t="993"/>
          <a:stretch/>
        </p:blipFill>
        <p:spPr>
          <a:xfrm>
            <a:off x="11715200" y="1945250"/>
            <a:ext cx="5792700" cy="5792700"/>
          </a:xfrm>
          <a:prstGeom prst="roundRect">
            <a:avLst>
              <a:gd fmla="val 22282" name="adj"/>
            </a:avLst>
          </a:prstGeom>
          <a:noFill/>
          <a:ln>
            <a:noFill/>
          </a:ln>
        </p:spPr>
      </p:pic>
      <p:sp>
        <p:nvSpPr>
          <p:cNvPr id="322" name="Google Shape;322;p49"/>
          <p:cNvSpPr/>
          <p:nvPr/>
        </p:nvSpPr>
        <p:spPr>
          <a:xfrm>
            <a:off x="685800" y="5160000"/>
            <a:ext cx="8376000" cy="3945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ctr" bIns="457200" lIns="457200" spcFirstLastPara="1" rIns="457200" wrap="square" tIns="457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Can the Data Card template sufficiently </a:t>
            </a:r>
            <a:r>
              <a:rPr b="1"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represent the dataset</a:t>
            </a: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? Does it provides </a:t>
            </a:r>
            <a:r>
              <a:rPr b="1"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additional context</a:t>
            </a: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that a reader might require for responsible decision making?</a:t>
            </a:r>
            <a:endParaRPr sz="2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br>
              <a:rPr b="1"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Consider:</a:t>
            </a: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Some information themes in your Data Card will contribute to multiple dimensions, while others will satisfy a single dimension.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0"/>
          <p:cNvSpPr txBox="1"/>
          <p:nvPr>
            <p:ph idx="4294967295"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5 Dimensions for Transparency</a:t>
            </a:r>
            <a:endParaRPr sz="3600"/>
          </a:p>
        </p:txBody>
      </p:sp>
      <p:sp>
        <p:nvSpPr>
          <p:cNvPr id="328" name="Google Shape;328;p50"/>
          <p:cNvSpPr/>
          <p:nvPr/>
        </p:nvSpPr>
        <p:spPr>
          <a:xfrm>
            <a:off x="685800" y="2000225"/>
            <a:ext cx="3285000" cy="6293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4043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t" bIns="457200" lIns="228600" spcFirstLastPara="1" rIns="228600" wrap="square" tIns="4572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br>
              <a:rPr b="1" lang="en" sz="18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" sz="18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ACCOUNTABILITY</a:t>
            </a:r>
            <a:endParaRPr b="1" sz="18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Demonstrates adequate ownership, reflection, reasoning, and systematic decision making surrounding the dataset and its use by the people who own and maintain it.  producers.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highlight>
                <a:srgbClr val="FFEDE0"/>
              </a:highlight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29" name="Google Shape;329;p50"/>
          <p:cNvSpPr/>
          <p:nvPr/>
        </p:nvSpPr>
        <p:spPr>
          <a:xfrm>
            <a:off x="4093631" y="2000225"/>
            <a:ext cx="3285000" cy="6293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4043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t" bIns="457200" lIns="228600" spcFirstLastPara="1" rIns="228600" wrap="square" tIns="4572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br>
              <a:rPr b="1" lang="en" sz="18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" sz="18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UTILITY OR USE</a:t>
            </a:r>
            <a:endParaRPr b="1" sz="18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Provides details that satisfy the information needs of the readers for a responsible decision-making process that establishes the suitability of dataset for their tasks and goals.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highlight>
                <a:srgbClr val="FFEDE0"/>
              </a:highlight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highlight>
                <a:srgbClr val="FFEDE0"/>
              </a:highlight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30" name="Google Shape;330;p50"/>
          <p:cNvSpPr/>
          <p:nvPr/>
        </p:nvSpPr>
        <p:spPr>
          <a:xfrm>
            <a:off x="7501463" y="2000225"/>
            <a:ext cx="3285000" cy="6293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4043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t" bIns="457200" lIns="228600" spcFirstLastPara="1" rIns="228600" wrap="square" tIns="4572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br>
              <a:rPr b="1" lang="en" sz="18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" sz="18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QUALITY</a:t>
            </a:r>
            <a:endParaRPr b="1" sz="18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Summarizes the rigor, integrity and completeness of the dataset, often communicated in a manner that is accessible and understandable to readers of different backgrounds.</a:t>
            </a:r>
            <a:endParaRPr sz="1900">
              <a:solidFill>
                <a:schemeClr val="dk2"/>
              </a:solidFill>
              <a:highlight>
                <a:srgbClr val="FFEDE0"/>
              </a:highlight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31" name="Google Shape;331;p50"/>
          <p:cNvSpPr/>
          <p:nvPr/>
        </p:nvSpPr>
        <p:spPr>
          <a:xfrm>
            <a:off x="10909294" y="2000225"/>
            <a:ext cx="3285000" cy="6293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4043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t" bIns="457200" lIns="228600" spcFirstLastPara="1" rIns="228600" wrap="square" tIns="4572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IMPACT OR CONSEQUENCES OF USE</a:t>
            </a:r>
            <a:endParaRPr b="1" sz="18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Sets expectations for outcomes when using and managing the dataset. </a:t>
            </a:r>
            <a:b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</a:br>
            <a:b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Acknowledges any first or second-order consequences that could negatively impact the readers’ goals.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highlight>
                <a:srgbClr val="FFEDE0"/>
              </a:highlight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highlight>
                <a:srgbClr val="FFEDE0"/>
              </a:highlight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32" name="Google Shape;332;p50"/>
          <p:cNvSpPr/>
          <p:nvPr/>
        </p:nvSpPr>
        <p:spPr>
          <a:xfrm>
            <a:off x="14317126" y="2000225"/>
            <a:ext cx="3285000" cy="6293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3C4043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2520000" dist="133350">
              <a:srgbClr val="9AA0A6">
                <a:alpha val="20000"/>
              </a:srgbClr>
            </a:outerShdw>
          </a:effectLst>
        </p:spPr>
        <p:txBody>
          <a:bodyPr anchorCtr="0" anchor="t" bIns="457200" lIns="228600" spcFirstLastPara="1" rIns="228600" wrap="square" tIns="45720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7B19"/>
                </a:solidFill>
                <a:latin typeface="Inter"/>
                <a:ea typeface="Inter"/>
                <a:cs typeface="Inter"/>
                <a:sym typeface="Inter"/>
              </a:rPr>
              <a:t>RISK AND RECOMMENDATIONS</a:t>
            </a:r>
            <a:endParaRPr b="1" sz="1800">
              <a:solidFill>
                <a:srgbClr val="FF7B19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Makes readers aware of known and potential risks and limitations, that stem from the provenance, representation, use, </a:t>
            </a:r>
            <a:b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or context of use. 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Provides enough information and alternatives to help readers make responsible trade-offs.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highlight>
                <a:srgbClr val="FFEDE0"/>
              </a:highlight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highlight>
                <a:srgbClr val="FFEDE0"/>
              </a:highlight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1"/>
          <p:cNvSpPr/>
          <p:nvPr/>
        </p:nvSpPr>
        <p:spPr>
          <a:xfrm>
            <a:off x="685825" y="1611149"/>
            <a:ext cx="4114800" cy="26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Demonstrates adequate ownership, reflection, reasoning, and systematic decision making by its producers.</a:t>
            </a:r>
            <a:endParaRPr sz="1800">
              <a:solidFill>
                <a:schemeClr val="lt2"/>
              </a:solidFill>
              <a:latin typeface="Rubik Medium"/>
              <a:ea typeface="Rubik Medium"/>
              <a:cs typeface="Rubik Medium"/>
              <a:sym typeface="Rubik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B591E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Consider:</a:t>
            </a:r>
            <a:r>
              <a:rPr lang="en" sz="1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Authorship, Maintenance, Responsibility, Intentionality.</a:t>
            </a:r>
            <a:endParaRPr sz="16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8" name="Google Shape;338;p51"/>
          <p:cNvSpPr/>
          <p:nvPr/>
        </p:nvSpPr>
        <p:spPr>
          <a:xfrm>
            <a:off x="4946900" y="1611157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 rationale and reasoning in or against favor here.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9" name="Google Shape;339;p51"/>
          <p:cNvSpPr/>
          <p:nvPr/>
        </p:nvSpPr>
        <p:spPr>
          <a:xfrm>
            <a:off x="838225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0" name="Google Shape;340;p51"/>
          <p:cNvSpPr/>
          <p:nvPr/>
        </p:nvSpPr>
        <p:spPr>
          <a:xfrm>
            <a:off x="1645350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1" name="Google Shape;341;p51"/>
          <p:cNvSpPr/>
          <p:nvPr/>
        </p:nvSpPr>
        <p:spPr>
          <a:xfrm>
            <a:off x="2452476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2" name="Google Shape;342;p51"/>
          <p:cNvSpPr/>
          <p:nvPr/>
        </p:nvSpPr>
        <p:spPr>
          <a:xfrm>
            <a:off x="3259601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3" name="Google Shape;343;p51"/>
          <p:cNvSpPr/>
          <p:nvPr/>
        </p:nvSpPr>
        <p:spPr>
          <a:xfrm>
            <a:off x="4066726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4" name="Google Shape;344;p51"/>
          <p:cNvSpPr txBox="1"/>
          <p:nvPr/>
        </p:nvSpPr>
        <p:spPr>
          <a:xfrm>
            <a:off x="699025" y="7348956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45" name="Google Shape;345;p51"/>
          <p:cNvSpPr txBox="1"/>
          <p:nvPr/>
        </p:nvSpPr>
        <p:spPr>
          <a:xfrm>
            <a:off x="2822975" y="7348956"/>
            <a:ext cx="197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46" name="Google Shape;346;p51"/>
          <p:cNvSpPr/>
          <p:nvPr/>
        </p:nvSpPr>
        <p:spPr>
          <a:xfrm>
            <a:off x="833650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7" name="Google Shape;347;p51"/>
          <p:cNvSpPr/>
          <p:nvPr/>
        </p:nvSpPr>
        <p:spPr>
          <a:xfrm>
            <a:off x="1640775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8" name="Google Shape;348;p51"/>
          <p:cNvSpPr/>
          <p:nvPr/>
        </p:nvSpPr>
        <p:spPr>
          <a:xfrm>
            <a:off x="2447901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9" name="Google Shape;349;p51"/>
          <p:cNvSpPr/>
          <p:nvPr/>
        </p:nvSpPr>
        <p:spPr>
          <a:xfrm>
            <a:off x="3255026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0" name="Google Shape;350;p51"/>
          <p:cNvSpPr/>
          <p:nvPr/>
        </p:nvSpPr>
        <p:spPr>
          <a:xfrm>
            <a:off x="4062151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" name="Google Shape;351;p51"/>
          <p:cNvSpPr txBox="1"/>
          <p:nvPr/>
        </p:nvSpPr>
        <p:spPr>
          <a:xfrm>
            <a:off x="699025" y="9081471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Expertise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52" name="Google Shape;352;p51"/>
          <p:cNvSpPr txBox="1"/>
          <p:nvPr/>
        </p:nvSpPr>
        <p:spPr>
          <a:xfrm>
            <a:off x="2822963" y="9081471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53" name="Google Shape;353;p51"/>
          <p:cNvSpPr/>
          <p:nvPr/>
        </p:nvSpPr>
        <p:spPr>
          <a:xfrm>
            <a:off x="9225850" y="1611157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 examples from sections or questions here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" name="Google Shape;354;p51"/>
          <p:cNvSpPr/>
          <p:nvPr/>
        </p:nvSpPr>
        <p:spPr>
          <a:xfrm>
            <a:off x="13486925" y="1611166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Action items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" name="Google Shape;355;p51"/>
          <p:cNvSpPr txBox="1"/>
          <p:nvPr/>
        </p:nvSpPr>
        <p:spPr>
          <a:xfrm>
            <a:off x="680625" y="6083525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Data Fluency: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56" name="Google Shape;356;p51"/>
          <p:cNvSpPr txBox="1"/>
          <p:nvPr/>
        </p:nvSpPr>
        <p:spPr>
          <a:xfrm>
            <a:off x="685800" y="7796574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Domain Expertise: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57" name="Google Shape;357;p51"/>
          <p:cNvSpPr txBox="1"/>
          <p:nvPr/>
        </p:nvSpPr>
        <p:spPr>
          <a:xfrm>
            <a:off x="680625" y="4477672"/>
            <a:ext cx="4114800" cy="4476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Proficiency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58" name="Google Shape;358;p51"/>
          <p:cNvSpPr txBox="1"/>
          <p:nvPr/>
        </p:nvSpPr>
        <p:spPr>
          <a:xfrm>
            <a:off x="68582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Accountability</a:t>
            </a:r>
            <a:endParaRPr sz="26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59" name="Google Shape;359;p51"/>
          <p:cNvSpPr txBox="1"/>
          <p:nvPr/>
        </p:nvSpPr>
        <p:spPr>
          <a:xfrm>
            <a:off x="4955475" y="685800"/>
            <a:ext cx="41016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Rationale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How well is this dimension currently supported and why?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0" name="Google Shape;360;p51"/>
          <p:cNvSpPr txBox="1"/>
          <p:nvPr/>
        </p:nvSpPr>
        <p:spPr>
          <a:xfrm>
            <a:off x="1347767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Action Items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What steps must be taken to refine or address shortcomings?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61" name="Google Shape;361;p51"/>
          <p:cNvSpPr txBox="1"/>
          <p:nvPr/>
        </p:nvSpPr>
        <p:spPr>
          <a:xfrm>
            <a:off x="9217150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Evidence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What questions or sections in support this dimension and how?</a:t>
            </a:r>
            <a:endParaRPr sz="16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62" name="Google Shape;362;p51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15</a:t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3" name="Google Shape;363;p51"/>
          <p:cNvSpPr/>
          <p:nvPr/>
        </p:nvSpPr>
        <p:spPr>
          <a:xfrm>
            <a:off x="685825" y="4919495"/>
            <a:ext cx="41148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How much fluency and expertise might be needed to arrive at an informed conclusion about this Dimension from the Data Card?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2"/>
          <p:cNvSpPr/>
          <p:nvPr/>
        </p:nvSpPr>
        <p:spPr>
          <a:xfrm>
            <a:off x="685825" y="1611149"/>
            <a:ext cx="4114800" cy="26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Provides details that satisfy the needs of the readers’ decision-making process responsibly to establish the suitability of system for their tasks and goals.</a:t>
            </a:r>
            <a:endParaRPr sz="16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B591E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Consider:</a:t>
            </a:r>
            <a:r>
              <a:rPr lang="en" sz="1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Feedback, Usability Context, Downstream Applications, Societal Needs.</a:t>
            </a:r>
            <a:endParaRPr sz="16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9" name="Google Shape;369;p52"/>
          <p:cNvSpPr/>
          <p:nvPr/>
        </p:nvSpPr>
        <p:spPr>
          <a:xfrm>
            <a:off x="4946900" y="1611157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 rationale and reasoning in or against favor here.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0" name="Google Shape;370;p52"/>
          <p:cNvSpPr/>
          <p:nvPr/>
        </p:nvSpPr>
        <p:spPr>
          <a:xfrm>
            <a:off x="838225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1" name="Google Shape;371;p52"/>
          <p:cNvSpPr/>
          <p:nvPr/>
        </p:nvSpPr>
        <p:spPr>
          <a:xfrm>
            <a:off x="1645350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2" name="Google Shape;372;p52"/>
          <p:cNvSpPr/>
          <p:nvPr/>
        </p:nvSpPr>
        <p:spPr>
          <a:xfrm>
            <a:off x="2452476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3" name="Google Shape;373;p52"/>
          <p:cNvSpPr/>
          <p:nvPr/>
        </p:nvSpPr>
        <p:spPr>
          <a:xfrm>
            <a:off x="3259601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4" name="Google Shape;374;p52"/>
          <p:cNvSpPr/>
          <p:nvPr/>
        </p:nvSpPr>
        <p:spPr>
          <a:xfrm>
            <a:off x="4066726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5" name="Google Shape;375;p52"/>
          <p:cNvSpPr txBox="1"/>
          <p:nvPr/>
        </p:nvSpPr>
        <p:spPr>
          <a:xfrm>
            <a:off x="699025" y="7348956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76" name="Google Shape;376;p52"/>
          <p:cNvSpPr txBox="1"/>
          <p:nvPr/>
        </p:nvSpPr>
        <p:spPr>
          <a:xfrm>
            <a:off x="2822975" y="7348956"/>
            <a:ext cx="197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77" name="Google Shape;377;p52"/>
          <p:cNvSpPr/>
          <p:nvPr/>
        </p:nvSpPr>
        <p:spPr>
          <a:xfrm>
            <a:off x="833650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8" name="Google Shape;378;p52"/>
          <p:cNvSpPr/>
          <p:nvPr/>
        </p:nvSpPr>
        <p:spPr>
          <a:xfrm>
            <a:off x="1640775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9" name="Google Shape;379;p52"/>
          <p:cNvSpPr/>
          <p:nvPr/>
        </p:nvSpPr>
        <p:spPr>
          <a:xfrm>
            <a:off x="2447901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0" name="Google Shape;380;p52"/>
          <p:cNvSpPr/>
          <p:nvPr/>
        </p:nvSpPr>
        <p:spPr>
          <a:xfrm>
            <a:off x="3255026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1" name="Google Shape;381;p52"/>
          <p:cNvSpPr/>
          <p:nvPr/>
        </p:nvSpPr>
        <p:spPr>
          <a:xfrm>
            <a:off x="4062151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2" name="Google Shape;382;p52"/>
          <p:cNvSpPr txBox="1"/>
          <p:nvPr/>
        </p:nvSpPr>
        <p:spPr>
          <a:xfrm>
            <a:off x="699025" y="9081471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Expertise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83" name="Google Shape;383;p52"/>
          <p:cNvSpPr txBox="1"/>
          <p:nvPr/>
        </p:nvSpPr>
        <p:spPr>
          <a:xfrm>
            <a:off x="2822963" y="9081471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84" name="Google Shape;384;p52"/>
          <p:cNvSpPr/>
          <p:nvPr/>
        </p:nvSpPr>
        <p:spPr>
          <a:xfrm>
            <a:off x="9225850" y="1611157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 examples from sections or questions here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5" name="Google Shape;385;p52"/>
          <p:cNvSpPr/>
          <p:nvPr/>
        </p:nvSpPr>
        <p:spPr>
          <a:xfrm>
            <a:off x="13486925" y="1611166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Action items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6" name="Google Shape;386;p52"/>
          <p:cNvSpPr txBox="1"/>
          <p:nvPr/>
        </p:nvSpPr>
        <p:spPr>
          <a:xfrm>
            <a:off x="680625" y="6083525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Data Fluency: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7" name="Google Shape;387;p52"/>
          <p:cNvSpPr txBox="1"/>
          <p:nvPr/>
        </p:nvSpPr>
        <p:spPr>
          <a:xfrm>
            <a:off x="685800" y="7796574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Domain Expertise: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8" name="Google Shape;388;p52"/>
          <p:cNvSpPr txBox="1"/>
          <p:nvPr/>
        </p:nvSpPr>
        <p:spPr>
          <a:xfrm>
            <a:off x="680625" y="4477672"/>
            <a:ext cx="4114800" cy="4476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Proficiency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9" name="Google Shape;389;p52"/>
          <p:cNvSpPr txBox="1"/>
          <p:nvPr/>
        </p:nvSpPr>
        <p:spPr>
          <a:xfrm>
            <a:off x="68582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Utility or Use</a:t>
            </a:r>
            <a:endParaRPr sz="26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90" name="Google Shape;390;p52"/>
          <p:cNvSpPr txBox="1"/>
          <p:nvPr/>
        </p:nvSpPr>
        <p:spPr>
          <a:xfrm>
            <a:off x="4955475" y="685800"/>
            <a:ext cx="41016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Rationale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How well is this dimension currently supported and why?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1" name="Google Shape;391;p52"/>
          <p:cNvSpPr txBox="1"/>
          <p:nvPr/>
        </p:nvSpPr>
        <p:spPr>
          <a:xfrm>
            <a:off x="1347767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Action Items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What steps must be taken to refine or address shortcomings?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92" name="Google Shape;392;p52"/>
          <p:cNvSpPr txBox="1"/>
          <p:nvPr/>
        </p:nvSpPr>
        <p:spPr>
          <a:xfrm>
            <a:off x="9217150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Evidence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What questions or sections in support this dimension and how?</a:t>
            </a:r>
            <a:endParaRPr sz="16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93" name="Google Shape;393;p52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15</a:t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4" name="Google Shape;394;p52"/>
          <p:cNvSpPr/>
          <p:nvPr/>
        </p:nvSpPr>
        <p:spPr>
          <a:xfrm>
            <a:off x="685825" y="4919495"/>
            <a:ext cx="41148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How much fluency and expertise might be needed to arrive at an informed conclusion about this Dimension from the Data Card?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3"/>
          <p:cNvSpPr/>
          <p:nvPr/>
        </p:nvSpPr>
        <p:spPr>
          <a:xfrm>
            <a:off x="685825" y="1611149"/>
            <a:ext cx="4114800" cy="26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Summarizes the rigor, integrity and completeness of the system, often communicated in a manner that is accessible and understandable to many readers. </a:t>
            </a:r>
            <a:endParaRPr sz="16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B591E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Consider:</a:t>
            </a:r>
            <a:r>
              <a:rPr lang="en" sz="1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Validity</a:t>
            </a:r>
            <a:r>
              <a:rPr lang="en" sz="1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, Reliability, Integrity, Reproducibility.</a:t>
            </a:r>
            <a:endParaRPr sz="16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0" name="Google Shape;400;p53"/>
          <p:cNvSpPr/>
          <p:nvPr/>
        </p:nvSpPr>
        <p:spPr>
          <a:xfrm>
            <a:off x="4946900" y="1611157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 rationale and reasoning in or against favor here.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1" name="Google Shape;401;p53"/>
          <p:cNvSpPr/>
          <p:nvPr/>
        </p:nvSpPr>
        <p:spPr>
          <a:xfrm>
            <a:off x="838225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2" name="Google Shape;402;p53"/>
          <p:cNvSpPr/>
          <p:nvPr/>
        </p:nvSpPr>
        <p:spPr>
          <a:xfrm>
            <a:off x="1645350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3" name="Google Shape;403;p53"/>
          <p:cNvSpPr/>
          <p:nvPr/>
        </p:nvSpPr>
        <p:spPr>
          <a:xfrm>
            <a:off x="2452476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4" name="Google Shape;404;p53"/>
          <p:cNvSpPr/>
          <p:nvPr/>
        </p:nvSpPr>
        <p:spPr>
          <a:xfrm>
            <a:off x="3259601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5" name="Google Shape;405;p53"/>
          <p:cNvSpPr/>
          <p:nvPr/>
        </p:nvSpPr>
        <p:spPr>
          <a:xfrm>
            <a:off x="4066726" y="6658894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6" name="Google Shape;406;p53"/>
          <p:cNvSpPr txBox="1"/>
          <p:nvPr/>
        </p:nvSpPr>
        <p:spPr>
          <a:xfrm>
            <a:off x="699025" y="7348956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07" name="Google Shape;407;p53"/>
          <p:cNvSpPr txBox="1"/>
          <p:nvPr/>
        </p:nvSpPr>
        <p:spPr>
          <a:xfrm>
            <a:off x="2822975" y="7348956"/>
            <a:ext cx="1977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 Fluency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08" name="Google Shape;408;p53"/>
          <p:cNvSpPr/>
          <p:nvPr/>
        </p:nvSpPr>
        <p:spPr>
          <a:xfrm>
            <a:off x="833650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9" name="Google Shape;409;p53"/>
          <p:cNvSpPr/>
          <p:nvPr/>
        </p:nvSpPr>
        <p:spPr>
          <a:xfrm>
            <a:off x="1640775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0" name="Google Shape;410;p53"/>
          <p:cNvSpPr/>
          <p:nvPr/>
        </p:nvSpPr>
        <p:spPr>
          <a:xfrm>
            <a:off x="2447901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1" name="Google Shape;411;p53"/>
          <p:cNvSpPr/>
          <p:nvPr/>
        </p:nvSpPr>
        <p:spPr>
          <a:xfrm>
            <a:off x="3255026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2" name="Google Shape;412;p53"/>
          <p:cNvSpPr/>
          <p:nvPr/>
        </p:nvSpPr>
        <p:spPr>
          <a:xfrm>
            <a:off x="4062151" y="8391457"/>
            <a:ext cx="568200" cy="70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5</a:t>
            </a:r>
            <a:endParaRPr sz="20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3" name="Google Shape;413;p53"/>
          <p:cNvSpPr txBox="1"/>
          <p:nvPr/>
        </p:nvSpPr>
        <p:spPr>
          <a:xfrm>
            <a:off x="699025" y="9081471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No Expertise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14" name="Google Shape;414;p53"/>
          <p:cNvSpPr txBox="1"/>
          <p:nvPr/>
        </p:nvSpPr>
        <p:spPr>
          <a:xfrm>
            <a:off x="2822963" y="9081471"/>
            <a:ext cx="1953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Expert</a:t>
            </a:r>
            <a:endParaRPr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415" name="Google Shape;415;p53"/>
          <p:cNvSpPr/>
          <p:nvPr/>
        </p:nvSpPr>
        <p:spPr>
          <a:xfrm>
            <a:off x="9225850" y="1611157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Add examples from sections or questions here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6" name="Google Shape;416;p53"/>
          <p:cNvSpPr/>
          <p:nvPr/>
        </p:nvSpPr>
        <p:spPr>
          <a:xfrm>
            <a:off x="13486925" y="1611166"/>
            <a:ext cx="4114800" cy="776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Action items</a:t>
            </a:r>
            <a:endParaRPr sz="18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7" name="Google Shape;417;p53"/>
          <p:cNvSpPr txBox="1"/>
          <p:nvPr/>
        </p:nvSpPr>
        <p:spPr>
          <a:xfrm>
            <a:off x="680625" y="6083525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Data Fluency: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8" name="Google Shape;418;p53"/>
          <p:cNvSpPr txBox="1"/>
          <p:nvPr/>
        </p:nvSpPr>
        <p:spPr>
          <a:xfrm>
            <a:off x="685800" y="7796574"/>
            <a:ext cx="4114800" cy="5949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Domain Expertise: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9" name="Google Shape;419;p53"/>
          <p:cNvSpPr txBox="1"/>
          <p:nvPr/>
        </p:nvSpPr>
        <p:spPr>
          <a:xfrm>
            <a:off x="680625" y="4477672"/>
            <a:ext cx="4114800" cy="4476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Proficiency</a:t>
            </a:r>
            <a:endParaRPr sz="22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20" name="Google Shape;420;p53"/>
          <p:cNvSpPr txBox="1"/>
          <p:nvPr/>
        </p:nvSpPr>
        <p:spPr>
          <a:xfrm>
            <a:off x="68582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Quality</a:t>
            </a:r>
            <a:endParaRPr sz="26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21" name="Google Shape;421;p53"/>
          <p:cNvSpPr txBox="1"/>
          <p:nvPr/>
        </p:nvSpPr>
        <p:spPr>
          <a:xfrm>
            <a:off x="4955475" y="685800"/>
            <a:ext cx="41016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Rationale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How well is this dimension currently supported and why?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53"/>
          <p:cNvSpPr txBox="1"/>
          <p:nvPr/>
        </p:nvSpPr>
        <p:spPr>
          <a:xfrm>
            <a:off x="13477675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Action Items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What steps must be taken to refine or address shortcomings?</a:t>
            </a:r>
            <a:endParaRPr sz="18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23" name="Google Shape;423;p53"/>
          <p:cNvSpPr txBox="1"/>
          <p:nvPr/>
        </p:nvSpPr>
        <p:spPr>
          <a:xfrm>
            <a:off x="9217150" y="685800"/>
            <a:ext cx="4114800" cy="914400"/>
          </a:xfrm>
          <a:prstGeom prst="rect">
            <a:avLst/>
          </a:prstGeom>
          <a:solidFill>
            <a:srgbClr val="069672">
              <a:alpha val="0"/>
            </a:srgbClr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b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Evidence</a:t>
            </a:r>
            <a:r>
              <a:rPr lang="en" sz="180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What questions or sections in support this dimension and how?</a:t>
            </a:r>
            <a:endParaRPr sz="1600">
              <a:solidFill>
                <a:schemeClr val="accen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24" name="Google Shape;424;p53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15</a:t>
            </a:r>
            <a:endParaRPr sz="3000"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5" name="Google Shape;425;p53"/>
          <p:cNvSpPr/>
          <p:nvPr/>
        </p:nvSpPr>
        <p:spPr>
          <a:xfrm>
            <a:off x="685825" y="4919495"/>
            <a:ext cx="41148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How much fluency and expertise might be needed to arrive at an informed conclusion about this Dimension from the Data Card?</a:t>
            </a:r>
            <a:endParaRPr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[DCP] Execution Deck">
  <a:themeElements>
    <a:clrScheme name="Swiss">
      <a:dk1>
        <a:srgbClr val="1A73E8"/>
      </a:dk1>
      <a:lt1>
        <a:srgbClr val="F1F7F7"/>
      </a:lt1>
      <a:dk2>
        <a:srgbClr val="090B0C"/>
      </a:dk2>
      <a:lt2>
        <a:srgbClr val="3C4F50"/>
      </a:lt2>
      <a:accent1>
        <a:srgbClr val="F439A0"/>
      </a:accent1>
      <a:accent2>
        <a:srgbClr val="FF7B19"/>
      </a:accent2>
      <a:accent3>
        <a:srgbClr val="19B2BA"/>
      </a:accent3>
      <a:accent4>
        <a:srgbClr val="99EA0C"/>
      </a:accent4>
      <a:accent5>
        <a:srgbClr val="FF6554"/>
      </a:accent5>
      <a:accent6>
        <a:srgbClr val="FF4081"/>
      </a:accent6>
      <a:hlink>
        <a:srgbClr val="8920E9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